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11"/>
  </p:notesMasterIdLst>
  <p:handoutMasterIdLst>
    <p:handoutMasterId r:id="rId12"/>
  </p:handoutMasterIdLst>
  <p:sldIdLst>
    <p:sldId id="1410" r:id="rId5"/>
    <p:sldId id="1405" r:id="rId6"/>
    <p:sldId id="1412" r:id="rId7"/>
    <p:sldId id="1411" r:id="rId8"/>
    <p:sldId id="1409" r:id="rId9"/>
    <p:sldId id="1414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A74"/>
    <a:srgbClr val="FFCC00"/>
    <a:srgbClr val="FF3300"/>
    <a:srgbClr val="FF7C80"/>
    <a:srgbClr val="FF0000"/>
    <a:srgbClr val="3366FF"/>
    <a:srgbClr val="CC0000"/>
    <a:srgbClr val="33CC33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3779" autoAdjust="0"/>
  </p:normalViewPr>
  <p:slideViewPr>
    <p:cSldViewPr snapToGrid="0" snapToObjects="1">
      <p:cViewPr varScale="1">
        <p:scale>
          <a:sx n="64" d="100"/>
          <a:sy n="64" d="100"/>
        </p:scale>
        <p:origin x="437" y="62"/>
      </p:cViewPr>
      <p:guideLst>
        <p:guide orient="horz" pos="2160"/>
        <p:guide pos="2892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08"/>
    </p:cViewPr>
  </p:sorterViewPr>
  <p:notesViewPr>
    <p:cSldViewPr snapToGrid="0" snapToObjects="1">
      <p:cViewPr>
        <p:scale>
          <a:sx n="75" d="100"/>
          <a:sy n="75" d="100"/>
        </p:scale>
        <p:origin x="-4056" y="-46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6463" cy="46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9" tIns="47103" rIns="94209" bIns="47103" numCol="1" anchor="t" anchorCtr="0" compatLnSpc="1">
            <a:prstTxWarp prst="textNoShape">
              <a:avLst/>
            </a:prstTxWarp>
          </a:bodyPr>
          <a:lstStyle>
            <a:lvl1pPr defTabSz="943163">
              <a:defRPr sz="1200" b="1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938" y="0"/>
            <a:ext cx="3036462" cy="46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9" tIns="47103" rIns="94209" bIns="47103" numCol="1" anchor="t" anchorCtr="0" compatLnSpc="1">
            <a:prstTxWarp prst="textNoShape">
              <a:avLst/>
            </a:prstTxWarp>
          </a:bodyPr>
          <a:lstStyle>
            <a:lvl1pPr algn="r" defTabSz="943163">
              <a:defRPr sz="1200" b="1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381"/>
            <a:ext cx="3036463" cy="46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9" tIns="47103" rIns="94209" bIns="47103" numCol="1" anchor="b" anchorCtr="0" compatLnSpc="1">
            <a:prstTxWarp prst="textNoShape">
              <a:avLst/>
            </a:prstTxWarp>
          </a:bodyPr>
          <a:lstStyle>
            <a:lvl1pPr defTabSz="943163">
              <a:defRPr sz="1200" b="1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938" y="8832381"/>
            <a:ext cx="3036462" cy="46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9" tIns="47103" rIns="94209" bIns="47103" numCol="1" anchor="b" anchorCtr="0" compatLnSpc="1">
            <a:prstTxWarp prst="textNoShape">
              <a:avLst/>
            </a:prstTxWarp>
          </a:bodyPr>
          <a:lstStyle>
            <a:lvl1pPr algn="r" defTabSz="943163">
              <a:defRPr sz="1200" b="1" i="1">
                <a:latin typeface="Arial" charset="0"/>
              </a:defRPr>
            </a:lvl1pPr>
          </a:lstStyle>
          <a:p>
            <a:pPr>
              <a:defRPr/>
            </a:pPr>
            <a:fld id="{4EE5F3CB-6447-40B6-96A6-7FD9D823C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9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6463" cy="46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9" tIns="47103" rIns="94209" bIns="47103" numCol="1" anchor="t" anchorCtr="0" compatLnSpc="1">
            <a:prstTxWarp prst="textNoShape">
              <a:avLst/>
            </a:prstTxWarp>
          </a:bodyPr>
          <a:lstStyle>
            <a:lvl1pPr defTabSz="943163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938" y="0"/>
            <a:ext cx="3036462" cy="46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9" tIns="47103" rIns="94209" bIns="47103" numCol="1" anchor="t" anchorCtr="0" compatLnSpc="1">
            <a:prstTxWarp prst="textNoShape">
              <a:avLst/>
            </a:prstTxWarp>
          </a:bodyPr>
          <a:lstStyle>
            <a:lvl1pPr algn="r" defTabSz="943163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709" y="4414591"/>
            <a:ext cx="5144986" cy="418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9" tIns="47103" rIns="94209" bIns="471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32381"/>
            <a:ext cx="3036463" cy="46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9" tIns="47103" rIns="94209" bIns="47103" numCol="1" anchor="b" anchorCtr="0" compatLnSpc="1">
            <a:prstTxWarp prst="textNoShape">
              <a:avLst/>
            </a:prstTxWarp>
          </a:bodyPr>
          <a:lstStyle>
            <a:lvl1pPr defTabSz="943163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938" y="8832381"/>
            <a:ext cx="3036462" cy="46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9" tIns="47103" rIns="94209" bIns="47103" numCol="1" anchor="b" anchorCtr="0" compatLnSpc="1">
            <a:prstTxWarp prst="textNoShape">
              <a:avLst/>
            </a:prstTxWarp>
          </a:bodyPr>
          <a:lstStyle>
            <a:lvl1pPr algn="r" defTabSz="943163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itchFamily="34" charset="0"/>
              </a:defRPr>
            </a:lvl1pPr>
          </a:lstStyle>
          <a:p>
            <a:pPr>
              <a:defRPr/>
            </a:pPr>
            <a:fld id="{1664B2DC-67C4-4670-8D42-A8AA92F2C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59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Military</a:t>
            </a:r>
            <a:r>
              <a:rPr lang="en-US" baseline="0" dirty="0" smtClean="0"/>
              <a:t> and Interagency Environmental</a:t>
            </a:r>
            <a:r>
              <a:rPr lang="en-US" dirty="0" smtClean="0"/>
              <a:t> (MIE) Branch</a:t>
            </a:r>
            <a:r>
              <a:rPr lang="en-US" baseline="0" dirty="0" smtClean="0"/>
              <a:t> is responsible for execution of reimbursable work for army, air force, and interagency customers.  In general, PM, PDT lead, “money flow”, and acquisition responsibility reside in this branch.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All external work requests will be directed to the appropriate Section Chief/PM in the MIE Branch who will then garner the necessary support from the ETS Branch.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will continue to use the services from both Fort Worth and Tulsa Contracting Offices and other support offices.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4B2DC-67C4-4670-8D42-A8AA92F2C8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95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4B2DC-67C4-4670-8D42-A8AA92F2C83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830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4B2DC-67C4-4670-8D42-A8AA92F2C83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5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52400"/>
            <a:ext cx="215265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52400"/>
            <a:ext cx="6305550" cy="5973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EA52D-43C1-4802-9334-137A87961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8B8CB-9237-47AE-A093-7F9E23D06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143D6-77CD-4F7D-B589-78D282DDE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BA0E0-7542-451F-B7E6-B223BF91D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5E1C4-96DD-49C4-AE79-9C1E15472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D5F0E-57DA-400B-B642-E75941BB2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3655D-D601-4820-B628-AD49857D7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D66F-2530-460E-B2F6-AAE1E3B09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F7C62-4EF6-4CA9-9659-64CF88C67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36DBB-84DA-4DE0-B38A-B761B33BD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11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1659-7C4E-455F-9B80-489C4117C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500D8-688E-45E7-9C37-48FBCEFF8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CCF47-0C71-4C10-9A3A-A7225B1BF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05929-635D-4D22-BADD-7B0F42DC5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59031-8932-45BD-B122-2D4808ACD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ACAB7-92E6-47F9-A9E2-158229B7B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EBDA9-426E-4FD7-9D16-39FDBE708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FEEE5-9C33-4F01-B4B9-308979BF4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849E9-094D-4052-B93F-AD6FE0F51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9003E-A6A3-4F00-9E2B-E7D08856A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8B9F8-4F38-47A6-A903-42DFE3014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11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C01F4-DC32-4114-AF14-273F83215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619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619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8AA0F-6098-4172-9FBE-93196E45F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EC3A3-D426-481D-98C4-A924F1EC476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E1619-9D1D-478D-B8F5-79FB4F2467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3E599-A2C7-4103-9918-A09D7301D9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03D3A-0E12-4CDF-B59E-E62283E2D2F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E4402-0228-4B78-AD38-630438F443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AE564-39CA-4526-A07A-AD52D45A0C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9863E-43EB-41B5-A556-DC0F8C1218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1EAC8-CD14-4BBD-830B-8BB800E641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E746E-CE7A-417B-AC95-11F5785F06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5A7A9-45B1-4ED8-AAA0-9BA75CFE5B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11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DC290-5DDF-43A2-9EC8-7497C2C257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619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619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32F7-5F49-47CB-89E1-6C4F86E2BA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7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6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loodFighter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34000" y="1663700"/>
            <a:ext cx="3810000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FloodFighter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05250" y="3381375"/>
            <a:ext cx="523875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5760" cy="4322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2"/>
              <a:chOff x="0" y="0"/>
              <a:chExt cx="5760" cy="4322"/>
            </a:xfrm>
          </p:grpSpPr>
          <p:pic>
            <p:nvPicPr>
              <p:cNvPr id="1034" name="Picture 6" descr="ppt_camo_bkgrnd-03"/>
              <p:cNvPicPr>
                <a:picLocks noChangeAspect="1" noChangeArrowheads="1"/>
              </p:cNvPicPr>
              <p:nvPr userDrawn="1"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0" y="0"/>
                <a:ext cx="5760" cy="4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5" name="Picture 7" descr="white_curve"/>
              <p:cNvPicPr>
                <a:picLocks noChangeAspect="1" noChangeArrowheads="1"/>
              </p:cNvPicPr>
              <p:nvPr userDrawn="1"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2502" y="990"/>
                <a:ext cx="3258" cy="3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33" name="Picture 8" descr="USACE_logo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44" y="3201"/>
              <a:ext cx="864" cy="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89321" name="Line 9"/>
          <p:cNvSpPr>
            <a:spLocks noChangeShapeType="1"/>
          </p:cNvSpPr>
          <p:nvPr/>
        </p:nvSpPr>
        <p:spPr bwMode="auto">
          <a:xfrm>
            <a:off x="5334000" y="3352800"/>
            <a:ext cx="3810000" cy="0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152400"/>
            <a:ext cx="6324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PRESENTATION TITLE</a:t>
            </a:r>
          </a:p>
        </p:txBody>
      </p:sp>
      <p:sp>
        <p:nvSpPr>
          <p:cNvPr id="2189323" name="Text Box 11"/>
          <p:cNvSpPr txBox="1">
            <a:spLocks noChangeArrowheads="1"/>
          </p:cNvSpPr>
          <p:nvPr/>
        </p:nvSpPr>
        <p:spPr bwMode="auto">
          <a:xfrm>
            <a:off x="136525" y="6096000"/>
            <a:ext cx="35972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/>
              <a:t>US Army Corps of Engineers</a:t>
            </a:r>
          </a:p>
          <a:p>
            <a:pPr>
              <a:defRPr/>
            </a:pPr>
            <a:r>
              <a:rPr lang="en-US" b="1"/>
              <a:t>BUILDING STRONG</a:t>
            </a:r>
            <a:r>
              <a:rPr lang="en-US" sz="1400" b="1" baseline="-25000"/>
              <a:t>®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03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fld id="{04BC65BD-197E-4034-B92A-140CED953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3" name="Picture 5" descr="USACE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4175" y="5715000"/>
            <a:ext cx="758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90342" name="Text Box 6"/>
          <p:cNvSpPr txBox="1">
            <a:spLocks noChangeArrowheads="1"/>
          </p:cNvSpPr>
          <p:nvPr/>
        </p:nvSpPr>
        <p:spPr bwMode="auto">
          <a:xfrm>
            <a:off x="6223000" y="6416675"/>
            <a:ext cx="26066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en-US" sz="1400" b="1"/>
              <a:t>BUILDING STRONG</a:t>
            </a:r>
            <a:r>
              <a:rPr lang="en-US" sz="1400" b="1" baseline="-25000"/>
              <a:t>®</a:t>
            </a:r>
          </a:p>
        </p:txBody>
      </p:sp>
      <p:sp>
        <p:nvSpPr>
          <p:cNvPr id="2190343" name="Line 7"/>
          <p:cNvSpPr>
            <a:spLocks noChangeShapeType="1"/>
          </p:cNvSpPr>
          <p:nvPr/>
        </p:nvSpPr>
        <p:spPr bwMode="auto">
          <a:xfrm flipH="1">
            <a:off x="457200" y="63246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Arial" charset="0"/>
        <a:buChar char="►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Wingdings 3" pitchFamily="18" charset="2"/>
        <a:buChar char="w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95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fld id="{66DA17B5-DE30-4707-9345-AD62DF955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7" name="Picture 5" descr="USACE_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04175" y="5715000"/>
            <a:ext cx="758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99558" name="Text Box 6"/>
          <p:cNvSpPr txBox="1">
            <a:spLocks noChangeArrowheads="1"/>
          </p:cNvSpPr>
          <p:nvPr/>
        </p:nvSpPr>
        <p:spPr bwMode="auto">
          <a:xfrm>
            <a:off x="6223000" y="6416675"/>
            <a:ext cx="26066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en-US" sz="1400" b="1"/>
              <a:t>BUILDING STRONG</a:t>
            </a:r>
            <a:r>
              <a:rPr lang="en-US" sz="1400" b="1" baseline="-25000"/>
              <a:t>®</a:t>
            </a:r>
          </a:p>
        </p:txBody>
      </p:sp>
      <p:sp>
        <p:nvSpPr>
          <p:cNvPr id="2199559" name="Line 7"/>
          <p:cNvSpPr>
            <a:spLocks noChangeShapeType="1"/>
          </p:cNvSpPr>
          <p:nvPr/>
        </p:nvSpPr>
        <p:spPr bwMode="auto">
          <a:xfrm flipH="1">
            <a:off x="457200" y="63246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Arial" charset="0"/>
        <a:buChar char="►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Wingdings 3" pitchFamily="18" charset="2"/>
        <a:buChar char="w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95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fld id="{645BAF8F-2F06-48CA-9A36-AB5DE0892E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3077" name="Picture 5" descr="USACE_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04175" y="5715000"/>
            <a:ext cx="758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99558" name="Text Box 6"/>
          <p:cNvSpPr txBox="1">
            <a:spLocks noChangeArrowheads="1"/>
          </p:cNvSpPr>
          <p:nvPr/>
        </p:nvSpPr>
        <p:spPr bwMode="auto">
          <a:xfrm>
            <a:off x="6223000" y="6416675"/>
            <a:ext cx="26066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en-US" sz="1400" b="1">
                <a:solidFill>
                  <a:srgbClr val="000000"/>
                </a:solidFill>
              </a:rPr>
              <a:t>BUILDING STRONG</a:t>
            </a:r>
            <a:r>
              <a:rPr lang="en-US" sz="1400" b="1" baseline="-25000">
                <a:solidFill>
                  <a:srgbClr val="000000"/>
                </a:solidFill>
              </a:rPr>
              <a:t>®</a:t>
            </a:r>
          </a:p>
        </p:txBody>
      </p:sp>
      <p:sp>
        <p:nvSpPr>
          <p:cNvPr id="2199559" name="Line 7"/>
          <p:cNvSpPr>
            <a:spLocks noChangeShapeType="1"/>
          </p:cNvSpPr>
          <p:nvPr/>
        </p:nvSpPr>
        <p:spPr bwMode="auto">
          <a:xfrm flipH="1">
            <a:off x="457200" y="63246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Arial" charset="0"/>
        <a:buChar char="►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Wingdings 3" pitchFamily="18" charset="2"/>
        <a:buChar char="w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cottie.fiehler@us.army.mil" TargetMode="External"/><Relationship Id="rId2" Type="http://schemas.openxmlformats.org/officeDocument/2006/relationships/hyperlink" Target="mailto:kenneth.kebbell@usace.army.mil" TargetMode="External"/><Relationship Id="rId1" Type="http://schemas.openxmlformats.org/officeDocument/2006/relationships/slideLayout" Target="../slideLayouts/slideLayout24.xml"/><Relationship Id="rId5" Type="http://schemas.openxmlformats.org/officeDocument/2006/relationships/hyperlink" Target="mailto:Traci.a.fambrough@usace.army.mil" TargetMode="External"/><Relationship Id="rId4" Type="http://schemas.openxmlformats.org/officeDocument/2006/relationships/hyperlink" Target="mailto:loretta.j.turner@usace.army.mi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ngela.m.lane@usace.army.mil" TargetMode="External"/><Relationship Id="rId2" Type="http://schemas.openxmlformats.org/officeDocument/2006/relationships/hyperlink" Target="mailto:rumanda.k.young@usace.army.mil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49"/>
          <p:cNvSpPr txBox="1">
            <a:spLocks noChangeArrowheads="1"/>
          </p:cNvSpPr>
          <p:nvPr/>
        </p:nvSpPr>
        <p:spPr bwMode="auto">
          <a:xfrm>
            <a:off x="1983387" y="2684917"/>
            <a:ext cx="1476374" cy="58477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800" dirty="0" smtClean="0"/>
              <a:t>Army Environmental </a:t>
            </a:r>
          </a:p>
          <a:p>
            <a:pPr algn="ctr">
              <a:defRPr/>
            </a:pPr>
            <a:r>
              <a:rPr lang="en-US" sz="800" dirty="0" smtClean="0"/>
              <a:t>Section</a:t>
            </a:r>
          </a:p>
          <a:p>
            <a:pPr algn="ctr">
              <a:defRPr/>
            </a:pPr>
            <a:r>
              <a:rPr lang="en-US" sz="800" dirty="0" smtClean="0"/>
              <a:t>M2K1320  (PEC-EA)</a:t>
            </a:r>
          </a:p>
          <a:p>
            <a:pPr algn="ctr">
              <a:defRPr/>
            </a:pPr>
            <a:r>
              <a:rPr lang="en-US" sz="800" dirty="0" smtClean="0"/>
              <a:t>Chief, Scottie Fiehler TUL  </a:t>
            </a:r>
            <a:endParaRPr lang="en-US" sz="800" dirty="0"/>
          </a:p>
        </p:txBody>
      </p:sp>
      <p:cxnSp>
        <p:nvCxnSpPr>
          <p:cNvPr id="102" name="Elbow Connector 23"/>
          <p:cNvCxnSpPr>
            <a:stCxn id="5" idx="2"/>
          </p:cNvCxnSpPr>
          <p:nvPr/>
        </p:nvCxnSpPr>
        <p:spPr>
          <a:xfrm rot="5400000">
            <a:off x="2489766" y="-578490"/>
            <a:ext cx="878313" cy="3276635"/>
          </a:xfrm>
          <a:prstGeom prst="bentConnector2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Elbow Connector 23"/>
          <p:cNvCxnSpPr>
            <a:stCxn id="5" idx="2"/>
            <a:endCxn id="15" idx="0"/>
          </p:cNvCxnSpPr>
          <p:nvPr/>
        </p:nvCxnSpPr>
        <p:spPr>
          <a:xfrm rot="16200000" flipH="1">
            <a:off x="4711309" y="476601"/>
            <a:ext cx="1143763" cy="1431902"/>
          </a:xfrm>
          <a:prstGeom prst="bentConnector3">
            <a:avLst>
              <a:gd name="adj1" fmla="val 88493"/>
            </a:avLst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 Box 24"/>
          <p:cNvSpPr txBox="1">
            <a:spLocks noChangeArrowheads="1"/>
          </p:cNvSpPr>
          <p:nvPr/>
        </p:nvSpPr>
        <p:spPr bwMode="auto">
          <a:xfrm>
            <a:off x="6704147" y="831541"/>
            <a:ext cx="1698830" cy="553998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76078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bg1">
                <a:lumMod val="6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tabLst>
                <a:tab pos="1143000" algn="l"/>
                <a:tab pos="1371600" algn="l"/>
                <a:tab pos="1485900" algn="l"/>
              </a:tabLst>
              <a:defRPr/>
            </a:pPr>
            <a:r>
              <a:rPr lang="en-US" sz="1000" dirty="0" smtClean="0"/>
              <a:t>Business &amp; Financial Mgmt Section</a:t>
            </a:r>
          </a:p>
          <a:p>
            <a:pPr>
              <a:tabLst>
                <a:tab pos="1143000" algn="l"/>
                <a:tab pos="1371600" algn="l"/>
                <a:tab pos="1485900" algn="l"/>
              </a:tabLst>
              <a:defRPr/>
            </a:pPr>
            <a:r>
              <a:rPr lang="en-US" sz="1000" dirty="0" smtClean="0"/>
              <a:t>Chief, Rob Giacomozzi</a:t>
            </a:r>
            <a:r>
              <a:rPr lang="en-US" sz="1000" dirty="0" smtClean="0">
                <a:solidFill>
                  <a:srgbClr val="FF0000"/>
                </a:solidFill>
              </a:rPr>
              <a:t> </a:t>
            </a:r>
            <a:r>
              <a:rPr lang="en-US" sz="1000" dirty="0" smtClean="0"/>
              <a:t>FTW</a:t>
            </a:r>
          </a:p>
        </p:txBody>
      </p:sp>
      <p:sp>
        <p:nvSpPr>
          <p:cNvPr id="41" name="Text Box 49"/>
          <p:cNvSpPr txBox="1">
            <a:spLocks noChangeArrowheads="1"/>
          </p:cNvSpPr>
          <p:nvPr/>
        </p:nvSpPr>
        <p:spPr bwMode="auto">
          <a:xfrm>
            <a:off x="2824486" y="1766876"/>
            <a:ext cx="1519238" cy="707886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000" dirty="0" smtClean="0"/>
              <a:t>Military and Interagency Environmental Branch</a:t>
            </a:r>
          </a:p>
          <a:p>
            <a:pPr algn="ctr">
              <a:defRPr/>
            </a:pPr>
            <a:r>
              <a:rPr lang="en-US" sz="1000" dirty="0" smtClean="0"/>
              <a:t>M2K1300 (PEC-E)</a:t>
            </a:r>
          </a:p>
          <a:p>
            <a:pPr algn="ctr">
              <a:defRPr/>
            </a:pPr>
            <a:r>
              <a:rPr lang="en-US" sz="1000" dirty="0" smtClean="0"/>
              <a:t>Chief, Ken Kebbell TUL</a:t>
            </a:r>
            <a:endParaRPr lang="en-US" sz="1000" dirty="0"/>
          </a:p>
        </p:txBody>
      </p:sp>
      <p:sp>
        <p:nvSpPr>
          <p:cNvPr id="5" name="Text Box 49"/>
          <p:cNvSpPr txBox="1">
            <a:spLocks noChangeArrowheads="1"/>
          </p:cNvSpPr>
          <p:nvPr/>
        </p:nvSpPr>
        <p:spPr bwMode="auto">
          <a:xfrm>
            <a:off x="3048001" y="66673"/>
            <a:ext cx="3038475" cy="55399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bg1">
                <a:lumMod val="6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Regional Planning &amp; Environmental Center</a:t>
            </a:r>
          </a:p>
          <a:p>
            <a:pPr algn="ctr"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M2K1000 (PEC)</a:t>
            </a:r>
          </a:p>
          <a:p>
            <a:pPr algn="ctr">
              <a:defRPr/>
            </a:pPr>
            <a:r>
              <a:rPr lang="en-US" sz="1000" b="1" dirty="0" err="1" smtClean="0">
                <a:solidFill>
                  <a:schemeClr val="bg1"/>
                </a:solidFill>
              </a:rPr>
              <a:t>Actg</a:t>
            </a:r>
            <a:r>
              <a:rPr lang="en-US" sz="1000" b="1" dirty="0" smtClean="0">
                <a:solidFill>
                  <a:schemeClr val="bg1"/>
                </a:solidFill>
              </a:rPr>
              <a:t> Director, Rob Newman FTW</a:t>
            </a:r>
          </a:p>
        </p:txBody>
      </p:sp>
      <p:sp>
        <p:nvSpPr>
          <p:cNvPr id="19" name="Text Box 49"/>
          <p:cNvSpPr txBox="1">
            <a:spLocks noChangeArrowheads="1"/>
          </p:cNvSpPr>
          <p:nvPr/>
        </p:nvSpPr>
        <p:spPr bwMode="auto">
          <a:xfrm>
            <a:off x="5603469" y="4049084"/>
            <a:ext cx="1493044" cy="584775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800" dirty="0" smtClean="0"/>
              <a:t>Plan Formulation</a:t>
            </a:r>
          </a:p>
          <a:p>
            <a:pPr algn="ctr">
              <a:defRPr/>
            </a:pPr>
            <a:r>
              <a:rPr lang="en-US" sz="800" dirty="0" smtClean="0"/>
              <a:t>Section </a:t>
            </a:r>
          </a:p>
          <a:p>
            <a:pPr algn="ctr">
              <a:defRPr/>
            </a:pPr>
            <a:r>
              <a:rPr lang="en-US" sz="800" dirty="0" smtClean="0"/>
              <a:t>M2K1440 (PEC-PF)</a:t>
            </a:r>
          </a:p>
          <a:p>
            <a:pPr algn="ctr">
              <a:defRPr/>
            </a:pPr>
            <a:r>
              <a:rPr lang="en-US" sz="800" dirty="0" smtClean="0"/>
              <a:t>Chief, Nancy Parrish FTW</a:t>
            </a:r>
            <a:endParaRPr lang="en-US" sz="800" dirty="0"/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5588405" y="2949123"/>
            <a:ext cx="1493045" cy="584775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800" dirty="0" smtClean="0"/>
              <a:t>Economics </a:t>
            </a:r>
          </a:p>
          <a:p>
            <a:pPr algn="ctr">
              <a:defRPr/>
            </a:pPr>
            <a:r>
              <a:rPr lang="en-US" sz="800" dirty="0" smtClean="0"/>
              <a:t>Section </a:t>
            </a:r>
          </a:p>
          <a:p>
            <a:pPr algn="ctr">
              <a:defRPr/>
            </a:pPr>
            <a:r>
              <a:rPr lang="en-US" sz="800" dirty="0" smtClean="0"/>
              <a:t>M2K1430 (PEC-PE)</a:t>
            </a:r>
          </a:p>
          <a:p>
            <a:pPr algn="ctr">
              <a:defRPr/>
            </a:pPr>
            <a:r>
              <a:rPr lang="en-US" sz="800" dirty="0" smtClean="0"/>
              <a:t>Chief, Glenn Fulton TUL</a:t>
            </a:r>
            <a:endParaRPr lang="en-US" sz="800" dirty="0"/>
          </a:p>
        </p:txBody>
      </p:sp>
      <p:sp>
        <p:nvSpPr>
          <p:cNvPr id="53" name="Text Box 49"/>
          <p:cNvSpPr txBox="1">
            <a:spLocks noChangeArrowheads="1"/>
          </p:cNvSpPr>
          <p:nvPr/>
        </p:nvSpPr>
        <p:spPr bwMode="auto">
          <a:xfrm>
            <a:off x="416513" y="4175989"/>
            <a:ext cx="2646404" cy="461665"/>
          </a:xfrm>
          <a:prstGeom prst="rect">
            <a:avLst/>
          </a:prstGeom>
          <a:solidFill>
            <a:srgbClr val="A9DA7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rgbClr val="00B050">
                <a:alpha val="60000"/>
              </a:srgb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800" dirty="0" smtClean="0"/>
              <a:t>Munitions &amp; Environmental Section</a:t>
            </a:r>
          </a:p>
          <a:p>
            <a:pPr algn="ctr">
              <a:defRPr/>
            </a:pPr>
            <a:r>
              <a:rPr lang="en-US" sz="800" dirty="0" smtClean="0"/>
              <a:t>M2K1220 (PEC-TM)</a:t>
            </a:r>
          </a:p>
          <a:p>
            <a:pPr algn="ctr">
              <a:defRPr/>
            </a:pPr>
            <a:r>
              <a:rPr lang="en-US" sz="800" dirty="0" smtClean="0"/>
              <a:t>Chief, Angie Lane</a:t>
            </a:r>
            <a:endParaRPr lang="en-US" sz="800" dirty="0"/>
          </a:p>
        </p:txBody>
      </p:sp>
      <p:sp>
        <p:nvSpPr>
          <p:cNvPr id="95" name="Text Box 24"/>
          <p:cNvSpPr txBox="1">
            <a:spLocks noChangeArrowheads="1"/>
          </p:cNvSpPr>
          <p:nvPr/>
        </p:nvSpPr>
        <p:spPr bwMode="auto">
          <a:xfrm>
            <a:off x="7540133" y="2895600"/>
            <a:ext cx="1506537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tabLst>
                <a:tab pos="1028700" algn="l"/>
                <a:tab pos="1485900" algn="l"/>
              </a:tabLst>
              <a:defRPr/>
            </a:pPr>
            <a:r>
              <a:rPr lang="en-US" sz="800" dirty="0" smtClean="0"/>
              <a:t> Coastal</a:t>
            </a:r>
          </a:p>
          <a:p>
            <a:pPr algn="ctr">
              <a:tabLst>
                <a:tab pos="1028700" algn="l"/>
                <a:tab pos="1485900" algn="l"/>
              </a:tabLst>
              <a:defRPr/>
            </a:pPr>
            <a:r>
              <a:rPr lang="en-US" sz="800" dirty="0" smtClean="0"/>
              <a:t>Section</a:t>
            </a:r>
          </a:p>
          <a:p>
            <a:pPr algn="ctr">
              <a:tabLst>
                <a:tab pos="1028700" algn="l"/>
                <a:tab pos="1485900" algn="l"/>
              </a:tabLst>
              <a:defRPr/>
            </a:pPr>
            <a:r>
              <a:rPr lang="en-US" sz="800" dirty="0" smtClean="0"/>
              <a:t>M2K1110 (PEC-CC)</a:t>
            </a:r>
          </a:p>
          <a:p>
            <a:pPr algn="ctr">
              <a:tabLst>
                <a:tab pos="1028700" algn="l"/>
                <a:tab pos="1485900" algn="l"/>
              </a:tabLst>
              <a:defRPr/>
            </a:pPr>
            <a:r>
              <a:rPr lang="en-US" sz="800" dirty="0" smtClean="0"/>
              <a:t>Chief, Mandy McGuire FTW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555425" y="3975005"/>
            <a:ext cx="1524113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tabLst>
                <a:tab pos="1028700" algn="l"/>
                <a:tab pos="1485900" algn="l"/>
              </a:tabLst>
              <a:defRPr/>
            </a:pPr>
            <a:r>
              <a:rPr lang="en-US" sz="800" dirty="0" smtClean="0"/>
              <a:t> Inland &amp; Reimbursable</a:t>
            </a:r>
            <a:br>
              <a:rPr lang="en-US" sz="800" dirty="0" smtClean="0"/>
            </a:br>
            <a:r>
              <a:rPr lang="en-US" sz="800" dirty="0" smtClean="0"/>
              <a:t>Section</a:t>
            </a:r>
          </a:p>
          <a:p>
            <a:pPr algn="ctr">
              <a:tabLst>
                <a:tab pos="1028700" algn="l"/>
                <a:tab pos="1485900" algn="l"/>
              </a:tabLst>
              <a:defRPr/>
            </a:pPr>
            <a:r>
              <a:rPr lang="en-US" sz="800" dirty="0" smtClean="0"/>
              <a:t>M2K1120 (PEC-CI)</a:t>
            </a:r>
          </a:p>
          <a:p>
            <a:pPr algn="ctr">
              <a:tabLst>
                <a:tab pos="1028700" algn="l"/>
                <a:tab pos="1485900" algn="l"/>
              </a:tabLst>
              <a:defRPr/>
            </a:pPr>
            <a:r>
              <a:rPr lang="en-US" sz="800" dirty="0" smtClean="0"/>
              <a:t>Chief, Charles McGregor  FTW</a:t>
            </a:r>
          </a:p>
        </p:txBody>
      </p:sp>
      <p:cxnSp>
        <p:nvCxnSpPr>
          <p:cNvPr id="83" name="Elbow Connector 23"/>
          <p:cNvCxnSpPr>
            <a:stCxn id="5" idx="2"/>
            <a:endCxn id="55" idx="1"/>
          </p:cNvCxnSpPr>
          <p:nvPr/>
        </p:nvCxnSpPr>
        <p:spPr>
          <a:xfrm rot="16200000" flipH="1">
            <a:off x="5391759" y="-203849"/>
            <a:ext cx="487869" cy="2136908"/>
          </a:xfrm>
          <a:prstGeom prst="bentConnector2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Text Box 49"/>
          <p:cNvSpPr txBox="1">
            <a:spLocks noChangeArrowheads="1"/>
          </p:cNvSpPr>
          <p:nvPr/>
        </p:nvSpPr>
        <p:spPr bwMode="auto">
          <a:xfrm>
            <a:off x="3706499" y="2613818"/>
            <a:ext cx="1476374" cy="58477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800" dirty="0" smtClean="0"/>
              <a:t>AF/Interagency Environmental  Section </a:t>
            </a:r>
          </a:p>
          <a:p>
            <a:pPr algn="ctr">
              <a:defRPr/>
            </a:pPr>
            <a:r>
              <a:rPr lang="en-US" sz="800" dirty="0" smtClean="0"/>
              <a:t>M2K1310  (PEC-EE)</a:t>
            </a:r>
          </a:p>
          <a:p>
            <a:pPr algn="ctr">
              <a:defRPr/>
            </a:pPr>
            <a:r>
              <a:rPr lang="en-US" sz="800" dirty="0" smtClean="0"/>
              <a:t>Chief, Loretta Turner TUL  </a:t>
            </a:r>
            <a:endParaRPr lang="en-US" sz="800" dirty="0"/>
          </a:p>
        </p:txBody>
      </p:sp>
      <p:sp>
        <p:nvSpPr>
          <p:cNvPr id="33" name="Text Box 49"/>
          <p:cNvSpPr txBox="1">
            <a:spLocks noChangeArrowheads="1"/>
          </p:cNvSpPr>
          <p:nvPr/>
        </p:nvSpPr>
        <p:spPr bwMode="auto">
          <a:xfrm>
            <a:off x="440839" y="3177025"/>
            <a:ext cx="1481352" cy="584775"/>
          </a:xfrm>
          <a:prstGeom prst="rect">
            <a:avLst/>
          </a:prstGeom>
          <a:solidFill>
            <a:srgbClr val="A9DA7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rgbClr val="00B050">
                <a:alpha val="60000"/>
              </a:srgb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800" dirty="0" smtClean="0"/>
              <a:t>Master Planning</a:t>
            </a:r>
          </a:p>
          <a:p>
            <a:pPr algn="ctr">
              <a:defRPr/>
            </a:pPr>
            <a:r>
              <a:rPr lang="en-US" sz="800" dirty="0" smtClean="0"/>
              <a:t>Section</a:t>
            </a:r>
          </a:p>
          <a:p>
            <a:pPr algn="ctr">
              <a:defRPr/>
            </a:pPr>
            <a:r>
              <a:rPr lang="en-US" sz="800" dirty="0" smtClean="0"/>
              <a:t>M2K1210 (PEC-TP)</a:t>
            </a:r>
          </a:p>
          <a:p>
            <a:pPr algn="ctr">
              <a:defRPr/>
            </a:pPr>
            <a:r>
              <a:rPr lang="en-US" sz="800" dirty="0" smtClean="0">
                <a:solidFill>
                  <a:srgbClr val="FF0000"/>
                </a:solidFill>
              </a:rPr>
              <a:t>Vacant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36" name="Text Box 49"/>
          <p:cNvSpPr txBox="1">
            <a:spLocks noChangeArrowheads="1"/>
          </p:cNvSpPr>
          <p:nvPr/>
        </p:nvSpPr>
        <p:spPr bwMode="auto">
          <a:xfrm>
            <a:off x="3717085" y="3822047"/>
            <a:ext cx="1476374" cy="58477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800" dirty="0" smtClean="0"/>
              <a:t>FUDS </a:t>
            </a:r>
          </a:p>
          <a:p>
            <a:pPr algn="ctr">
              <a:defRPr/>
            </a:pPr>
            <a:r>
              <a:rPr lang="en-US" sz="800" dirty="0" smtClean="0"/>
              <a:t>Section</a:t>
            </a:r>
          </a:p>
          <a:p>
            <a:pPr algn="ctr">
              <a:defRPr/>
            </a:pPr>
            <a:r>
              <a:rPr lang="en-US" sz="800" dirty="0" smtClean="0"/>
              <a:t>M2K1330  (PEC-EF)</a:t>
            </a:r>
          </a:p>
          <a:p>
            <a:pPr algn="ctr">
              <a:defRPr/>
            </a:pPr>
            <a:r>
              <a:rPr lang="en-US" sz="800" dirty="0" smtClean="0"/>
              <a:t>Chief, Traci Fambrough FTW  </a:t>
            </a:r>
            <a:endParaRPr lang="en-US" sz="800" dirty="0"/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2743524" y="762000"/>
            <a:ext cx="1600200" cy="338554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76078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bg1"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tabLst>
                <a:tab pos="914400" algn="l"/>
                <a:tab pos="1371600" algn="l"/>
              </a:tabLst>
              <a:defRPr/>
            </a:pPr>
            <a:r>
              <a:rPr lang="en-US" sz="800" dirty="0" err="1" smtClean="0"/>
              <a:t>Actg</a:t>
            </a:r>
            <a:r>
              <a:rPr lang="en-US" sz="800" dirty="0" smtClean="0"/>
              <a:t> RPEC </a:t>
            </a:r>
            <a:r>
              <a:rPr lang="en-US" sz="800" dirty="0"/>
              <a:t>Deputy Director</a:t>
            </a:r>
          </a:p>
          <a:p>
            <a:pPr algn="ctr">
              <a:tabLst>
                <a:tab pos="914400" algn="l"/>
                <a:tab pos="1143000" algn="l"/>
                <a:tab pos="1371600" algn="l"/>
              </a:tabLst>
              <a:defRPr/>
            </a:pPr>
            <a:r>
              <a:rPr lang="en-US" sz="800" dirty="0"/>
              <a:t> </a:t>
            </a:r>
            <a:r>
              <a:rPr lang="en-US" sz="800" dirty="0" smtClean="0"/>
              <a:t>Doug Sims   </a:t>
            </a:r>
            <a:r>
              <a:rPr lang="en-US" sz="800" dirty="0"/>
              <a:t>FTW</a:t>
            </a:r>
          </a:p>
        </p:txBody>
      </p:sp>
      <p:cxnSp>
        <p:nvCxnSpPr>
          <p:cNvPr id="94" name="Elbow Connector 23"/>
          <p:cNvCxnSpPr>
            <a:endCxn id="95" idx="1"/>
          </p:cNvCxnSpPr>
          <p:nvPr/>
        </p:nvCxnSpPr>
        <p:spPr>
          <a:xfrm rot="16200000" flipH="1">
            <a:off x="7004050" y="2651905"/>
            <a:ext cx="821636" cy="250530"/>
          </a:xfrm>
          <a:prstGeom prst="bentConnector2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Elbow Connector 23"/>
          <p:cNvCxnSpPr/>
          <p:nvPr/>
        </p:nvCxnSpPr>
        <p:spPr>
          <a:xfrm rot="16200000" flipH="1">
            <a:off x="6126117" y="2824493"/>
            <a:ext cx="2624261" cy="261539"/>
          </a:xfrm>
          <a:prstGeom prst="bentConnector2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7081450" y="1773913"/>
            <a:ext cx="152484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000" dirty="0" smtClean="0"/>
              <a:t>Environmental Compliance Branch </a:t>
            </a:r>
          </a:p>
          <a:p>
            <a:pPr algn="ctr">
              <a:defRPr/>
            </a:pPr>
            <a:r>
              <a:rPr lang="en-US" sz="1000" dirty="0" smtClean="0"/>
              <a:t>M2K1100 (PEC-C) </a:t>
            </a:r>
          </a:p>
          <a:p>
            <a:pPr algn="ctr">
              <a:defRPr/>
            </a:pPr>
            <a:r>
              <a:rPr lang="en-US" sz="1000" dirty="0" smtClean="0"/>
              <a:t>Chief, Doug Sims FTW</a:t>
            </a:r>
            <a:endParaRPr lang="en-US" sz="1000" dirty="0"/>
          </a:p>
        </p:txBody>
      </p:sp>
      <p:cxnSp>
        <p:nvCxnSpPr>
          <p:cNvPr id="105" name="Elbow Connector 23"/>
          <p:cNvCxnSpPr>
            <a:endCxn id="19" idx="1"/>
          </p:cNvCxnSpPr>
          <p:nvPr/>
        </p:nvCxnSpPr>
        <p:spPr>
          <a:xfrm rot="16200000" flipH="1">
            <a:off x="4263266" y="3001269"/>
            <a:ext cx="2485050" cy="195355"/>
          </a:xfrm>
          <a:prstGeom prst="bentConnector2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Elbow Connector 23"/>
          <p:cNvCxnSpPr>
            <a:endCxn id="17" idx="1"/>
          </p:cNvCxnSpPr>
          <p:nvPr/>
        </p:nvCxnSpPr>
        <p:spPr>
          <a:xfrm rot="16200000" flipH="1">
            <a:off x="5097666" y="2750771"/>
            <a:ext cx="769191" cy="212287"/>
          </a:xfrm>
          <a:prstGeom prst="bentConnector2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 Box 49"/>
          <p:cNvSpPr txBox="1">
            <a:spLocks noChangeArrowheads="1"/>
          </p:cNvSpPr>
          <p:nvPr/>
        </p:nvSpPr>
        <p:spPr bwMode="auto">
          <a:xfrm>
            <a:off x="5239522" y="1764434"/>
            <a:ext cx="1519238" cy="707886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000" dirty="0" smtClean="0"/>
              <a:t>Civil Planning </a:t>
            </a:r>
          </a:p>
          <a:p>
            <a:pPr algn="ctr">
              <a:defRPr/>
            </a:pPr>
            <a:r>
              <a:rPr lang="en-US" sz="1000" dirty="0" smtClean="0"/>
              <a:t>Branch</a:t>
            </a:r>
          </a:p>
          <a:p>
            <a:pPr algn="ctr">
              <a:defRPr/>
            </a:pPr>
            <a:r>
              <a:rPr lang="en-US" sz="1000" dirty="0" smtClean="0"/>
              <a:t>M2K1400 (PEC-P)</a:t>
            </a:r>
          </a:p>
          <a:p>
            <a:pPr algn="ctr">
              <a:defRPr/>
            </a:pPr>
            <a:r>
              <a:rPr lang="en-US" sz="1000" dirty="0" smtClean="0"/>
              <a:t>Chief, Brian Harper GAL</a:t>
            </a:r>
          </a:p>
        </p:txBody>
      </p:sp>
      <p:cxnSp>
        <p:nvCxnSpPr>
          <p:cNvPr id="117" name="Elbow Connector 23"/>
          <p:cNvCxnSpPr>
            <a:stCxn id="5" idx="2"/>
            <a:endCxn id="51" idx="0"/>
          </p:cNvCxnSpPr>
          <p:nvPr/>
        </p:nvCxnSpPr>
        <p:spPr>
          <a:xfrm rot="16200000" flipH="1">
            <a:off x="5628935" y="-441025"/>
            <a:ext cx="1153242" cy="3276634"/>
          </a:xfrm>
          <a:prstGeom prst="bentConnector3">
            <a:avLst>
              <a:gd name="adj1" fmla="val 89155"/>
            </a:avLst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Elbow Connector 23"/>
          <p:cNvCxnSpPr>
            <a:stCxn id="41" idx="2"/>
            <a:endCxn id="108" idx="1"/>
          </p:cNvCxnSpPr>
          <p:nvPr/>
        </p:nvCxnSpPr>
        <p:spPr>
          <a:xfrm rot="16200000" flipH="1">
            <a:off x="3429580" y="2629287"/>
            <a:ext cx="431444" cy="122394"/>
          </a:xfrm>
          <a:prstGeom prst="bentConnector2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Elbow Connector 23"/>
          <p:cNvCxnSpPr>
            <a:endCxn id="36" idx="1"/>
          </p:cNvCxnSpPr>
          <p:nvPr/>
        </p:nvCxnSpPr>
        <p:spPr>
          <a:xfrm rot="16200000" flipH="1">
            <a:off x="2813921" y="3211271"/>
            <a:ext cx="1664154" cy="142174"/>
          </a:xfrm>
          <a:prstGeom prst="bentConnector2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Elbow Connector 23"/>
          <p:cNvCxnSpPr>
            <a:stCxn id="41" idx="2"/>
            <a:endCxn id="45" idx="3"/>
          </p:cNvCxnSpPr>
          <p:nvPr/>
        </p:nvCxnSpPr>
        <p:spPr>
          <a:xfrm rot="5400000">
            <a:off x="3270662" y="2663861"/>
            <a:ext cx="502543" cy="124344"/>
          </a:xfrm>
          <a:prstGeom prst="bentConnector2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lbow Connector 23"/>
          <p:cNvCxnSpPr/>
          <p:nvPr/>
        </p:nvCxnSpPr>
        <p:spPr>
          <a:xfrm rot="16200000" flipH="1">
            <a:off x="-116293" y="3228994"/>
            <a:ext cx="866200" cy="199411"/>
          </a:xfrm>
          <a:prstGeom prst="bentConnector3">
            <a:avLst>
              <a:gd name="adj1" fmla="val 50000"/>
            </a:avLst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lbow Connector 23"/>
          <p:cNvCxnSpPr/>
          <p:nvPr/>
        </p:nvCxnSpPr>
        <p:spPr>
          <a:xfrm rot="5400000">
            <a:off x="-793665" y="3383284"/>
            <a:ext cx="2040473" cy="6606"/>
          </a:xfrm>
          <a:prstGeom prst="bentConnector3">
            <a:avLst>
              <a:gd name="adj1" fmla="val 50000"/>
            </a:avLst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 Box 49"/>
          <p:cNvSpPr txBox="1">
            <a:spLocks noChangeArrowheads="1"/>
          </p:cNvSpPr>
          <p:nvPr/>
        </p:nvSpPr>
        <p:spPr bwMode="auto">
          <a:xfrm>
            <a:off x="143710" y="1722156"/>
            <a:ext cx="1856808" cy="707886"/>
          </a:xfrm>
          <a:prstGeom prst="rect">
            <a:avLst/>
          </a:prstGeom>
          <a:solidFill>
            <a:srgbClr val="A9DA7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glow rad="101600">
              <a:srgbClr val="00B050">
                <a:alpha val="60000"/>
              </a:srgb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000" dirty="0" smtClean="0"/>
              <a:t>Master Planning &amp; Installation Support Branch</a:t>
            </a:r>
          </a:p>
          <a:p>
            <a:pPr algn="ctr">
              <a:defRPr/>
            </a:pPr>
            <a:r>
              <a:rPr lang="en-US" sz="1000" dirty="0" smtClean="0"/>
              <a:t>M2K1200 (PEC-T)</a:t>
            </a:r>
          </a:p>
          <a:p>
            <a:pPr algn="ctr">
              <a:defRPr/>
            </a:pPr>
            <a:r>
              <a:rPr lang="en-US" sz="1000" dirty="0" smtClean="0"/>
              <a:t>Chief, Rumanda Young, FTW  </a:t>
            </a:r>
            <a:endParaRPr lang="en-US" sz="1000" dirty="0"/>
          </a:p>
        </p:txBody>
      </p:sp>
      <p:cxnSp>
        <p:nvCxnSpPr>
          <p:cNvPr id="149" name="Elbow Connector 23"/>
          <p:cNvCxnSpPr>
            <a:stCxn id="5" idx="2"/>
            <a:endCxn id="49" idx="3"/>
          </p:cNvCxnSpPr>
          <p:nvPr/>
        </p:nvCxnSpPr>
        <p:spPr>
          <a:xfrm rot="5400000">
            <a:off x="4300179" y="664217"/>
            <a:ext cx="310606" cy="223515"/>
          </a:xfrm>
          <a:prstGeom prst="bentConnector2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0" name="Slide Number Placeholder 15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651081-1A64-4C49-B55E-9E6B8D2159B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6660" y="82062"/>
            <a:ext cx="11224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RPEC </a:t>
            </a:r>
            <a:r>
              <a:rPr lang="en-US" sz="1200" dirty="0" smtClean="0"/>
              <a:t>2/2017</a:t>
            </a:r>
            <a:endParaRPr lang="en-US" sz="120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290604" y="1498984"/>
            <a:ext cx="0" cy="14414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0" name="Straight Connector 29"/>
          <p:cNvCxnSpPr>
            <a:endCxn id="53" idx="1"/>
          </p:cNvCxnSpPr>
          <p:nvPr/>
        </p:nvCxnSpPr>
        <p:spPr bwMode="auto">
          <a:xfrm flipV="1">
            <a:off x="217101" y="4406822"/>
            <a:ext cx="199412" cy="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2" name="Straight Connector 31"/>
          <p:cNvCxnSpPr/>
          <p:nvPr/>
        </p:nvCxnSpPr>
        <p:spPr bwMode="auto">
          <a:xfrm>
            <a:off x="3459761" y="1498984"/>
            <a:ext cx="0" cy="27492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4256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AOR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RPEC is responsible for all environmental work within the SWT, SWF, SWG </a:t>
            </a:r>
            <a:r>
              <a:rPr lang="en-US" smtClean="0"/>
              <a:t>and now SWL </a:t>
            </a:r>
            <a:r>
              <a:rPr lang="en-US" dirty="0" smtClean="0"/>
              <a:t>boundaries.  </a:t>
            </a:r>
          </a:p>
          <a:p>
            <a:r>
              <a:rPr lang="en-US" dirty="0" smtClean="0"/>
              <a:t>All work that physically occurs outside of the SWD boundaries must be coordinated through the Division Office POCs. </a:t>
            </a:r>
          </a:p>
          <a:p>
            <a:r>
              <a:rPr lang="en-US" dirty="0" smtClean="0"/>
              <a:t>No Exceptions - including programs for which there is an MOU or MOA in place.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1CCF47-0C71-4C10-9A3A-A7225B1BF9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Acquisition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7820"/>
            <a:ext cx="8229600" cy="4630465"/>
          </a:xfrm>
        </p:spPr>
        <p:txBody>
          <a:bodyPr/>
          <a:lstStyle/>
          <a:p>
            <a:r>
              <a:rPr lang="en-US" sz="2200" dirty="0" smtClean="0"/>
              <a:t>Pre Solicitation Documentation (market research, acquisition strategy, etc.</a:t>
            </a:r>
          </a:p>
          <a:p>
            <a:r>
              <a:rPr lang="en-US" sz="2200" dirty="0" smtClean="0"/>
              <a:t>Develop all parts of the RFP (Sections B, C, L, and M)</a:t>
            </a:r>
          </a:p>
          <a:p>
            <a:r>
              <a:rPr lang="en-US" sz="2200" dirty="0" smtClean="0"/>
              <a:t>District Approval (Contracting, Legal)</a:t>
            </a:r>
          </a:p>
          <a:p>
            <a:r>
              <a:rPr lang="en-US" sz="2200" dirty="0" smtClean="0"/>
              <a:t>PARC/HQ (Principle Assistant Responsible for Contracting)</a:t>
            </a:r>
          </a:p>
          <a:p>
            <a:r>
              <a:rPr lang="en-US" sz="2200" dirty="0" smtClean="0"/>
              <a:t>Post to FEDBIZOPS</a:t>
            </a:r>
          </a:p>
          <a:p>
            <a:r>
              <a:rPr lang="en-US" sz="2200" dirty="0" smtClean="0"/>
              <a:t>30 day minimum RFP</a:t>
            </a:r>
          </a:p>
          <a:p>
            <a:r>
              <a:rPr lang="en-US" sz="2200" dirty="0" smtClean="0"/>
              <a:t>Proposals received </a:t>
            </a:r>
          </a:p>
          <a:p>
            <a:r>
              <a:rPr lang="en-US" sz="2200" dirty="0" smtClean="0"/>
              <a:t>Review/consensus</a:t>
            </a:r>
          </a:p>
          <a:p>
            <a:r>
              <a:rPr lang="en-US" sz="2200" dirty="0" smtClean="0"/>
              <a:t>Board Report – contracting/legal reviews, PARC review.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1CCF47-0C71-4C10-9A3A-A7225B1BF92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63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RPEC Acquisition Update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1CCF47-0C71-4C10-9A3A-A7225B1BF92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5408023"/>
            <a:ext cx="722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NAICS Codes: ERS – 562910; ECS, TSS, EMS 541620; AE- 541330</a:t>
            </a:r>
            <a:endParaRPr lang="en-US" dirty="0"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027956"/>
              </p:ext>
            </p:extLst>
          </p:nvPr>
        </p:nvGraphicFramePr>
        <p:xfrm>
          <a:off x="556592" y="1358145"/>
          <a:ext cx="7732254" cy="4101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8179"/>
                <a:gridCol w="1210125"/>
                <a:gridCol w="581991"/>
                <a:gridCol w="1603032"/>
                <a:gridCol w="1278927"/>
              </a:tblGrid>
              <a:tr h="433047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tabLst>
                          <a:tab pos="321310" algn="l"/>
                        </a:tabLst>
                      </a:pPr>
                      <a:r>
                        <a:rPr sz="1400" b="0" dirty="0" smtClean="0">
                          <a:latin typeface="Arial"/>
                          <a:cs typeface="Arial"/>
                        </a:rPr>
                        <a:t>►</a:t>
                      </a:r>
                      <a:r>
                        <a:rPr sz="1400" b="0" dirty="0">
                          <a:latin typeface="Arial"/>
                          <a:cs typeface="Arial"/>
                        </a:rPr>
                        <a:t>	</a:t>
                      </a:r>
                      <a:r>
                        <a:rPr lang="en-US" sz="1400" b="0" dirty="0" smtClean="0">
                          <a:latin typeface="Arial"/>
                          <a:cs typeface="Arial"/>
                        </a:rPr>
                        <a:t>Tech Support Services MATOC</a:t>
                      </a:r>
                      <a:endParaRPr sz="1400" b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ct val="100000"/>
                        </a:lnSpc>
                      </a:pPr>
                      <a:r>
                        <a:rPr sz="1400" b="0" dirty="0" smtClean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400" b="0" dirty="0" smtClean="0">
                          <a:latin typeface="Arial"/>
                          <a:cs typeface="Arial"/>
                        </a:rPr>
                        <a:t>4</a:t>
                      </a:r>
                      <a:r>
                        <a:rPr sz="1400" b="0" dirty="0" smtClean="0">
                          <a:latin typeface="Arial"/>
                          <a:cs typeface="Arial"/>
                        </a:rPr>
                        <a:t>9.9M</a:t>
                      </a:r>
                      <a:endParaRPr sz="1400" b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"/>
                          <a:cs typeface="Arial"/>
                        </a:rPr>
                        <a:t>8(a)</a:t>
                      </a:r>
                      <a:endParaRPr sz="1400" b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400" b="0" spc="-4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0" dirty="0">
                          <a:latin typeface="Arial"/>
                          <a:cs typeface="Arial"/>
                        </a:rPr>
                        <a:t>V)</a:t>
                      </a:r>
                      <a:r>
                        <a:rPr sz="1400" b="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b="0" spc="-5" dirty="0" smtClean="0">
                          <a:latin typeface="Arial"/>
                          <a:cs typeface="Arial"/>
                        </a:rPr>
                        <a:t>2/3Q</a:t>
                      </a:r>
                      <a:endParaRPr sz="1400" b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400" b="0" spc="-4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0" spc="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b="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0" dirty="0">
                          <a:latin typeface="Arial"/>
                          <a:cs typeface="Arial"/>
                        </a:rPr>
                        <a:t>)</a:t>
                      </a:r>
                      <a:r>
                        <a:rPr sz="1400" b="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b="0" spc="0" dirty="0" smtClean="0">
                          <a:latin typeface="Arial"/>
                          <a:cs typeface="Arial"/>
                        </a:rPr>
                        <a:t>4</a:t>
                      </a:r>
                      <a:r>
                        <a:rPr sz="1400" b="0" dirty="0" smtClean="0">
                          <a:latin typeface="Arial"/>
                          <a:cs typeface="Arial"/>
                        </a:rPr>
                        <a:t>Q</a:t>
                      </a:r>
                      <a:endParaRPr sz="1400" b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6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tabLst>
                          <a:tab pos="321310" algn="l"/>
                        </a:tabLst>
                      </a:pP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►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0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0" spc="-4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0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OC</a:t>
                      </a:r>
                      <a:r>
                        <a:rPr sz="1400" b="0" spc="3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fo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EMS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ct val="100000"/>
                        </a:lnSpc>
                      </a:pP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9.9M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V)</a:t>
                      </a:r>
                      <a:r>
                        <a:rPr sz="1400" b="0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2/3Q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0" spc="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400" b="0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b="0" spc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Q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58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tabLst>
                          <a:tab pos="321310" algn="l"/>
                        </a:tabLst>
                      </a:pP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►	</a:t>
                      </a:r>
                      <a:r>
                        <a:rPr sz="1400" b="0" spc="-4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0" spc="4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1400" b="0" spc="-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ervices</a:t>
                      </a:r>
                      <a:r>
                        <a:rPr sz="1400" b="0" spc="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0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Environmental</a:t>
                      </a:r>
                      <a:r>
                        <a:rPr sz="1400" b="0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ct val="100000"/>
                        </a:lnSpc>
                      </a:pP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49.9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0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400" b="0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lang="en-US" sz="1400" b="0" spc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V)</a:t>
                      </a:r>
                      <a:r>
                        <a:rPr sz="1400" b="0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b="0" spc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2Q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0" spc="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400" b="0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b="0" spc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4Q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92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tabLst>
                          <a:tab pos="321310" algn="l"/>
                        </a:tabLst>
                      </a:pP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►	</a:t>
                      </a: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EGA 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0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MATOC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ct val="100000"/>
                        </a:lnSpc>
                      </a:pP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$60M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V)</a:t>
                      </a:r>
                      <a:r>
                        <a:rPr sz="1400" b="0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Feb</a:t>
                      </a:r>
                      <a:r>
                        <a:rPr lang="en-US" sz="1400" b="0" spc="-5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2017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0" spc="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400" b="0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b="0" spc="3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Q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471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tabLst>
                          <a:tab pos="321310" algn="l"/>
                        </a:tabLst>
                      </a:pP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►	</a:t>
                      </a: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EGA 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0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MATOC </a:t>
                      </a:r>
                    </a:p>
                    <a:p>
                      <a:pPr marL="34925">
                        <a:lnSpc>
                          <a:spcPct val="100000"/>
                        </a:lnSpc>
                        <a:tabLst>
                          <a:tab pos="321310" algn="l"/>
                        </a:tabLs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(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readvertize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– Tulsa)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ct val="100000"/>
                        </a:lnSpc>
                      </a:pP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$45M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</a:pP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3Q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0" spc="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400" b="0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4Q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565">
                <a:tc>
                  <a:txBody>
                    <a:bodyPr/>
                    <a:lstStyle/>
                    <a:p>
                      <a:pPr marL="349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21310" algn="l"/>
                        </a:tabLst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►  ECS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SATOC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tabLst>
                          <a:tab pos="321310" algn="l"/>
                        </a:tabLst>
                      </a:pP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781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$9.9M</a:t>
                      </a:r>
                    </a:p>
                    <a:p>
                      <a:pPr marL="257810">
                        <a:lnSpc>
                          <a:spcPct val="100000"/>
                        </a:lnSpc>
                      </a:pP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HZ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4154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pc="-5" baseline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(ADV) 3Q</a:t>
                      </a:r>
                      <a:endParaRPr sz="14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88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pc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(AWD)</a:t>
                      </a:r>
                      <a:r>
                        <a:rPr lang="en-US" sz="1400" b="0" spc="0" baseline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4Q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</a:pPr>
                      <a:endParaRPr lang="en-US" sz="1400" b="0" dirty="0" smtClean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34925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21310" algn="l"/>
                        </a:tabLst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►	</a:t>
                      </a:r>
                      <a:r>
                        <a:rPr lang="en-US" sz="1400" b="0" spc="-4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A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E</a:t>
                      </a:r>
                      <a:r>
                        <a:rPr lang="en-US" sz="1400" b="0" spc="4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Services</a:t>
                      </a:r>
                      <a:r>
                        <a:rPr lang="en-US" sz="1400" b="0" spc="-5" baseline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(M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as</a:t>
                      </a: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t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er</a:t>
                      </a:r>
                      <a:r>
                        <a:rPr lang="en-US" sz="1400" b="0" spc="-2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Pla</a:t>
                      </a: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nn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i</a:t>
                      </a: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ng)</a:t>
                      </a:r>
                    </a:p>
                    <a:p>
                      <a:pPr marL="34925" marR="0" lvl="0" indent="0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21310" algn="l"/>
                        </a:tabLst>
                        <a:defRPr/>
                      </a:pPr>
                      <a:endParaRPr lang="en-US" sz="1400" b="0" spc="-5" dirty="0" smtClean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781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$49.9M</a:t>
                      </a:r>
                    </a:p>
                    <a:p>
                      <a:pPr marL="257810">
                        <a:lnSpc>
                          <a:spcPct val="150000"/>
                        </a:lnSpc>
                      </a:pPr>
                      <a:endParaRPr lang="en-US" sz="1400" b="0" dirty="0" smtClean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50000"/>
                        </a:lnSpc>
                      </a:pP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SB/LB</a:t>
                      </a:r>
                      <a:endParaRPr lang="en-US" sz="1400" b="0" spc="-5" dirty="0" smtClean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4154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(</a:t>
                      </a:r>
                      <a:r>
                        <a:rPr lang="en-US" sz="1400" b="0" spc="-4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A</a:t>
                      </a: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D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V)</a:t>
                      </a:r>
                      <a:r>
                        <a:rPr lang="en-US" sz="1400" b="0" spc="3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2</a:t>
                      </a:r>
                      <a:r>
                        <a:rPr lang="en-US" sz="1400" b="0" spc="-5" baseline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Q</a:t>
                      </a:r>
                      <a:endParaRPr lang="en-US" sz="1400" b="0" spc="-5" dirty="0" smtClean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  <a:p>
                      <a:pPr marL="224154">
                        <a:lnSpc>
                          <a:spcPct val="150000"/>
                        </a:lnSpc>
                      </a:pPr>
                      <a:endParaRPr lang="en-US" sz="1400" b="0" spc="-5" baseline="0" dirty="0" smtClean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885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(</a:t>
                      </a:r>
                      <a:r>
                        <a:rPr lang="en-US" sz="1400" b="0" spc="-4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A</a:t>
                      </a:r>
                      <a:r>
                        <a:rPr lang="en-US" sz="1400" b="0" spc="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W</a:t>
                      </a:r>
                      <a:r>
                        <a:rPr lang="en-US" sz="1400" b="0" spc="-5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D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)</a:t>
                      </a:r>
                      <a:r>
                        <a:rPr lang="en-US" sz="1400" b="0" spc="3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400" b="0" spc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4Q</a:t>
                      </a:r>
                    </a:p>
                    <a:p>
                      <a:pPr marL="95885">
                        <a:lnSpc>
                          <a:spcPct val="150000"/>
                        </a:lnSpc>
                      </a:pPr>
                      <a:endParaRPr lang="en-US" sz="1400" b="0" spc="0" dirty="0" smtClean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811">
                <a:tc>
                  <a:txBody>
                    <a:bodyPr/>
                    <a:lstStyle/>
                    <a:p>
                      <a:pPr marL="34925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21310" algn="l"/>
                        </a:tabLst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►	AFCEC Comprehensive Asset Planning Develop.</a:t>
                      </a:r>
                      <a:r>
                        <a:rPr kumimoji="0" lang="en-US" sz="1400" b="0" i="0" u="none" strike="noStrike" kern="1200" cap="none" spc="-4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en-US" sz="1400" b="0" i="0" u="none" strike="noStrike" kern="1200" cap="none" spc="-5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(M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as</a:t>
                      </a:r>
                      <a:r>
                        <a:rPr kumimoji="0" lang="en-US" sz="1400" b="0" i="0" u="none" strike="noStrike" kern="1200" cap="none" spc="-5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t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er</a:t>
                      </a:r>
                      <a:r>
                        <a:rPr kumimoji="0" lang="en-US" sz="1400" b="0" i="0" u="none" strike="noStrike" kern="1200" cap="none" spc="-25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Pla</a:t>
                      </a:r>
                      <a:r>
                        <a:rPr kumimoji="0" lang="en-US" sz="1400" b="0" i="0" u="none" strike="noStrike" kern="1200" cap="none" spc="-5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nn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i</a:t>
                      </a:r>
                      <a:r>
                        <a:rPr kumimoji="0" lang="en-US" sz="1400" b="0" i="0" u="none" strike="noStrike" kern="1200" cap="none" spc="-5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ng)</a:t>
                      </a:r>
                    </a:p>
                    <a:p>
                      <a:pPr marL="34925" marR="0" lvl="0" indent="0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21310" algn="l"/>
                        </a:tabLst>
                        <a:defRPr/>
                      </a:pPr>
                      <a:endParaRPr lang="en-US" sz="1400" b="0" spc="-5" dirty="0" smtClean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ct val="150000"/>
                        </a:lnSpc>
                      </a:pPr>
                      <a:r>
                        <a:rPr lang="en-US" sz="1400" b="0" dirty="0" smtClean="0">
                          <a:latin typeface="Arial"/>
                          <a:cs typeface="Arial"/>
                        </a:rPr>
                        <a:t>$9.9M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50000"/>
                        </a:lnSpc>
                      </a:pPr>
                      <a:r>
                        <a:rPr lang="en-US" sz="1400" b="0" spc="-5" dirty="0" smtClean="0">
                          <a:latin typeface="Arial"/>
                          <a:cs typeface="Arial"/>
                        </a:rPr>
                        <a:t>SB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50000"/>
                        </a:lnSpc>
                      </a:pPr>
                      <a:r>
                        <a:rPr lang="en-US" sz="1400" b="0" spc="-5" baseline="0" dirty="0" smtClean="0">
                          <a:latin typeface="Arial"/>
                          <a:cs typeface="Arial"/>
                        </a:rPr>
                        <a:t>(ADV) 3Q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50000"/>
                        </a:lnSpc>
                      </a:pPr>
                      <a:r>
                        <a:rPr lang="en-US" sz="1400" b="0" spc="0" dirty="0" smtClean="0">
                          <a:latin typeface="Arial"/>
                          <a:cs typeface="Arial"/>
                        </a:rPr>
                        <a:t>(AWD)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34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 &amp; Interagency Environmental Branch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45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/>
              <a:t>Ken </a:t>
            </a:r>
            <a:r>
              <a:rPr lang="en-US" sz="1600" dirty="0" err="1" smtClean="0"/>
              <a:t>Kebbell</a:t>
            </a:r>
            <a:r>
              <a:rPr lang="en-US" sz="1600" dirty="0" smtClean="0"/>
              <a:t>, Chief, M&amp;IE Branch</a:t>
            </a:r>
          </a:p>
          <a:p>
            <a:pPr marL="457200" lvl="1" indent="0" algn="ctr">
              <a:buNone/>
            </a:pPr>
            <a:r>
              <a:rPr lang="en-US" sz="1600" dirty="0" smtClean="0">
                <a:hlinkClick r:id="rId2"/>
              </a:rPr>
              <a:t>kenneth.kebbell@usace.army.mil</a:t>
            </a:r>
            <a:r>
              <a:rPr lang="en-US" sz="1600" dirty="0" smtClean="0"/>
              <a:t> </a:t>
            </a:r>
          </a:p>
          <a:p>
            <a:pPr marL="457200" lvl="1" indent="0" algn="ctr">
              <a:buNone/>
            </a:pPr>
            <a:r>
              <a:rPr lang="en-US" sz="1600" dirty="0" smtClean="0"/>
              <a:t>918.669.7240</a:t>
            </a:r>
            <a:endParaRPr lang="en-US" sz="1600" dirty="0"/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r>
              <a:rPr lang="en-US" sz="1600" dirty="0" smtClean="0"/>
              <a:t>Scottie Fiehler, Chief, Army Section</a:t>
            </a:r>
          </a:p>
          <a:p>
            <a:pPr marL="457200" lvl="1" indent="0" algn="ctr">
              <a:buNone/>
            </a:pPr>
            <a:r>
              <a:rPr lang="en-US" sz="1600" dirty="0" smtClean="0"/>
              <a:t> </a:t>
            </a:r>
            <a:r>
              <a:rPr lang="en-US" sz="1600" dirty="0" smtClean="0">
                <a:hlinkClick r:id="rId3"/>
              </a:rPr>
              <a:t>scottie.fiehler@usace.army.mil</a:t>
            </a:r>
            <a:endParaRPr lang="en-US" sz="1600" dirty="0" smtClean="0"/>
          </a:p>
          <a:p>
            <a:pPr marL="457200" lvl="1" indent="0" algn="ctr">
              <a:buNone/>
            </a:pPr>
            <a:r>
              <a:rPr lang="en-US" sz="1600" dirty="0" smtClean="0"/>
              <a:t>918.669.7232</a:t>
            </a:r>
            <a:endParaRPr lang="en-US" sz="1600" dirty="0"/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r>
              <a:rPr lang="en-US" sz="1600" dirty="0" smtClean="0"/>
              <a:t>Loretta Turner, Chief, Air Force/Interagency Section</a:t>
            </a:r>
          </a:p>
          <a:p>
            <a:pPr marL="0" indent="0" algn="ctr">
              <a:buNone/>
            </a:pPr>
            <a:r>
              <a:rPr lang="en-US" sz="1600" dirty="0" smtClean="0">
                <a:hlinkClick r:id="rId4"/>
              </a:rPr>
              <a:t>loretta.j.turner@usace.army.mil</a:t>
            </a:r>
            <a:r>
              <a:rPr lang="en-US" sz="1600" dirty="0" smtClean="0"/>
              <a:t> </a:t>
            </a:r>
          </a:p>
          <a:p>
            <a:pPr marL="0" indent="0" algn="ctr">
              <a:buNone/>
            </a:pPr>
            <a:r>
              <a:rPr lang="en-US" sz="1600" dirty="0" smtClean="0"/>
              <a:t>918.669.7074</a:t>
            </a:r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1600" dirty="0" smtClean="0"/>
              <a:t>Traci Fambrough, Chief, FUDS Section</a:t>
            </a:r>
          </a:p>
          <a:p>
            <a:pPr marL="0" indent="0" algn="ctr">
              <a:buNone/>
            </a:pPr>
            <a:r>
              <a:rPr lang="en-US" sz="1600" dirty="0">
                <a:hlinkClick r:id="rId5"/>
              </a:rPr>
              <a:t>t</a:t>
            </a:r>
            <a:r>
              <a:rPr lang="en-US" sz="1600" dirty="0" smtClean="0">
                <a:hlinkClick r:id="rId5"/>
              </a:rPr>
              <a:t>raci.a.fambrough@usace.army.mil</a:t>
            </a:r>
            <a:r>
              <a:rPr lang="en-US" sz="1600" dirty="0" smtClean="0"/>
              <a:t> </a:t>
            </a:r>
          </a:p>
          <a:p>
            <a:pPr marL="0" indent="0" algn="ctr">
              <a:buNone/>
            </a:pPr>
            <a:r>
              <a:rPr lang="en-US" sz="1600" dirty="0" smtClean="0"/>
              <a:t>817.886.1485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1CCF47-0C71-4C10-9A3A-A7225B1BF92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4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Planning &amp; Installation Support Branch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45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/>
              <a:t>Rumanda Young, Chief, MP&amp;IS Branch</a:t>
            </a:r>
          </a:p>
          <a:p>
            <a:pPr marL="457200" lvl="1" indent="0" algn="ctr">
              <a:buNone/>
            </a:pPr>
            <a:r>
              <a:rPr lang="en-US" sz="1600" dirty="0" smtClean="0">
                <a:hlinkClick r:id="rId2"/>
              </a:rPr>
              <a:t>rumanda.k.young@usace.army.mil</a:t>
            </a:r>
            <a:r>
              <a:rPr lang="en-US" sz="1600" dirty="0" smtClean="0"/>
              <a:t> </a:t>
            </a:r>
          </a:p>
          <a:p>
            <a:pPr marL="457200" lvl="1" indent="0" algn="ctr">
              <a:buNone/>
            </a:pPr>
            <a:r>
              <a:rPr lang="en-US" sz="1600" dirty="0" smtClean="0"/>
              <a:t>817.886.1779</a:t>
            </a:r>
            <a:endParaRPr lang="en-US" sz="1600" dirty="0"/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r>
              <a:rPr lang="en-US" sz="1600" dirty="0" smtClean="0"/>
              <a:t>Vacant, Chief, Master Planning Section</a:t>
            </a:r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r>
              <a:rPr lang="en-US" sz="1600" dirty="0" smtClean="0"/>
              <a:t>Angie Lane, Chief, Munitions and Environmental Section</a:t>
            </a:r>
          </a:p>
          <a:p>
            <a:pPr marL="0" indent="0" algn="ctr">
              <a:buNone/>
            </a:pPr>
            <a:r>
              <a:rPr lang="en-US" sz="1600" dirty="0" smtClean="0">
                <a:hlinkClick r:id="rId3"/>
              </a:rPr>
              <a:t>Angela.m.lane@usace.army.mil</a:t>
            </a:r>
            <a:r>
              <a:rPr lang="en-US" sz="1600" dirty="0" smtClean="0"/>
              <a:t> </a:t>
            </a:r>
          </a:p>
          <a:p>
            <a:pPr marL="0" indent="0" algn="ctr">
              <a:buNone/>
            </a:pPr>
            <a:r>
              <a:rPr lang="en-US" sz="1600" dirty="0" smtClean="0"/>
              <a:t>817.886.1824</a:t>
            </a:r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1CCF47-0C71-4C10-9A3A-A7225B1BF92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0122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Master">
  <a:themeElements>
    <a:clrScheme name="Titl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itl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de Master">
  <a:themeElements>
    <a:clrScheme name="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lide Master">
  <a:themeElements>
    <a:clrScheme name="1_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lide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lide Master">
  <a:themeElements>
    <a:clrScheme name="1_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lide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Revised Slide Template (Sep 08)-SWF</Template>
  <TotalTime>47694</TotalTime>
  <Words>613</Words>
  <Application>Microsoft Office PowerPoint</Application>
  <PresentationFormat>On-screen Show (4:3)</PresentationFormat>
  <Paragraphs>156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Copperplate Gothic Bold</vt:lpstr>
      <vt:lpstr>Times New Roman</vt:lpstr>
      <vt:lpstr>Wingdings</vt:lpstr>
      <vt:lpstr>Wingdings 3</vt:lpstr>
      <vt:lpstr>Title Master</vt:lpstr>
      <vt:lpstr>Slide Master</vt:lpstr>
      <vt:lpstr>1_Slide Master</vt:lpstr>
      <vt:lpstr>2_Slide Master</vt:lpstr>
      <vt:lpstr>PowerPoint Presentation</vt:lpstr>
      <vt:lpstr>AOR Coordination</vt:lpstr>
      <vt:lpstr>Acquisition Steps</vt:lpstr>
      <vt:lpstr>RPEC Acquisition Update 2018</vt:lpstr>
      <vt:lpstr>Military &amp; Interagency Environmental Branch</vt:lpstr>
      <vt:lpstr>Master Planning &amp; Installation Support Branch</vt:lpstr>
    </vt:vector>
  </TitlesOfParts>
  <Company>HQUSACE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 Davis</dc:creator>
  <cp:lastModifiedBy>Snyman, Eugene CIV USARMY CESWT (US)</cp:lastModifiedBy>
  <cp:revision>1243</cp:revision>
  <cp:lastPrinted>2002-04-11T18:12:29Z</cp:lastPrinted>
  <dcterms:created xsi:type="dcterms:W3CDTF">2001-06-24T23:32:33Z</dcterms:created>
  <dcterms:modified xsi:type="dcterms:W3CDTF">2018-02-14T16:59:28Z</dcterms:modified>
</cp:coreProperties>
</file>