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8"/>
  </p:notesMasterIdLst>
  <p:handoutMasterIdLst>
    <p:handoutMasterId r:id="rId19"/>
  </p:handoutMasterIdLst>
  <p:sldIdLst>
    <p:sldId id="522" r:id="rId2"/>
    <p:sldId id="448" r:id="rId3"/>
    <p:sldId id="531" r:id="rId4"/>
    <p:sldId id="539" r:id="rId5"/>
    <p:sldId id="530" r:id="rId6"/>
    <p:sldId id="543" r:id="rId7"/>
    <p:sldId id="544" r:id="rId8"/>
    <p:sldId id="532" r:id="rId9"/>
    <p:sldId id="534" r:id="rId10"/>
    <p:sldId id="535" r:id="rId11"/>
    <p:sldId id="540" r:id="rId12"/>
    <p:sldId id="541" r:id="rId13"/>
    <p:sldId id="542" r:id="rId14"/>
    <p:sldId id="537" r:id="rId15"/>
    <p:sldId id="455" r:id="rId16"/>
    <p:sldId id="513" r:id="rId17"/>
  </p:sldIdLst>
  <p:sldSz cx="9144000" cy="6858000" type="screen4x3"/>
  <p:notesSz cx="7010400" cy="9296400"/>
  <p:defaultTextStyle>
    <a:defPPr>
      <a:defRPr lang="en-US"/>
    </a:defPPr>
    <a:lvl1pPr algn="l" rtl="0" fontAlgn="base">
      <a:spcBef>
        <a:spcPct val="0"/>
      </a:spcBef>
      <a:spcAft>
        <a:spcPct val="0"/>
      </a:spcAft>
      <a:defRPr kern="1200">
        <a:solidFill>
          <a:srgbClr val="ADA86B"/>
        </a:solidFill>
        <a:latin typeface="Arial" charset="0"/>
        <a:ea typeface="+mn-ea"/>
        <a:cs typeface="+mn-cs"/>
      </a:defRPr>
    </a:lvl1pPr>
    <a:lvl2pPr marL="457200" algn="l" rtl="0" fontAlgn="base">
      <a:spcBef>
        <a:spcPct val="0"/>
      </a:spcBef>
      <a:spcAft>
        <a:spcPct val="0"/>
      </a:spcAft>
      <a:defRPr kern="1200">
        <a:solidFill>
          <a:srgbClr val="ADA86B"/>
        </a:solidFill>
        <a:latin typeface="Arial" charset="0"/>
        <a:ea typeface="+mn-ea"/>
        <a:cs typeface="+mn-cs"/>
      </a:defRPr>
    </a:lvl2pPr>
    <a:lvl3pPr marL="914400" algn="l" rtl="0" fontAlgn="base">
      <a:spcBef>
        <a:spcPct val="0"/>
      </a:spcBef>
      <a:spcAft>
        <a:spcPct val="0"/>
      </a:spcAft>
      <a:defRPr kern="1200">
        <a:solidFill>
          <a:srgbClr val="ADA86B"/>
        </a:solidFill>
        <a:latin typeface="Arial" charset="0"/>
        <a:ea typeface="+mn-ea"/>
        <a:cs typeface="+mn-cs"/>
      </a:defRPr>
    </a:lvl3pPr>
    <a:lvl4pPr marL="1371600" algn="l" rtl="0" fontAlgn="base">
      <a:spcBef>
        <a:spcPct val="0"/>
      </a:spcBef>
      <a:spcAft>
        <a:spcPct val="0"/>
      </a:spcAft>
      <a:defRPr kern="1200">
        <a:solidFill>
          <a:srgbClr val="ADA86B"/>
        </a:solidFill>
        <a:latin typeface="Arial" charset="0"/>
        <a:ea typeface="+mn-ea"/>
        <a:cs typeface="+mn-cs"/>
      </a:defRPr>
    </a:lvl4pPr>
    <a:lvl5pPr marL="1828800" algn="l" rtl="0" fontAlgn="base">
      <a:spcBef>
        <a:spcPct val="0"/>
      </a:spcBef>
      <a:spcAft>
        <a:spcPct val="0"/>
      </a:spcAft>
      <a:defRPr kern="1200">
        <a:solidFill>
          <a:srgbClr val="ADA86B"/>
        </a:solidFill>
        <a:latin typeface="Arial" charset="0"/>
        <a:ea typeface="+mn-ea"/>
        <a:cs typeface="+mn-cs"/>
      </a:defRPr>
    </a:lvl5pPr>
    <a:lvl6pPr marL="2286000" algn="l" defTabSz="914400" rtl="0" eaLnBrk="1" latinLnBrk="0" hangingPunct="1">
      <a:defRPr kern="1200">
        <a:solidFill>
          <a:srgbClr val="ADA86B"/>
        </a:solidFill>
        <a:latin typeface="Arial" charset="0"/>
        <a:ea typeface="+mn-ea"/>
        <a:cs typeface="+mn-cs"/>
      </a:defRPr>
    </a:lvl6pPr>
    <a:lvl7pPr marL="2743200" algn="l" defTabSz="914400" rtl="0" eaLnBrk="1" latinLnBrk="0" hangingPunct="1">
      <a:defRPr kern="1200">
        <a:solidFill>
          <a:srgbClr val="ADA86B"/>
        </a:solidFill>
        <a:latin typeface="Arial" charset="0"/>
        <a:ea typeface="+mn-ea"/>
        <a:cs typeface="+mn-cs"/>
      </a:defRPr>
    </a:lvl7pPr>
    <a:lvl8pPr marL="3200400" algn="l" defTabSz="914400" rtl="0" eaLnBrk="1" latinLnBrk="0" hangingPunct="1">
      <a:defRPr kern="1200">
        <a:solidFill>
          <a:srgbClr val="ADA86B"/>
        </a:solidFill>
        <a:latin typeface="Arial" charset="0"/>
        <a:ea typeface="+mn-ea"/>
        <a:cs typeface="+mn-cs"/>
      </a:defRPr>
    </a:lvl8pPr>
    <a:lvl9pPr marL="3657600" algn="l" defTabSz="914400" rtl="0" eaLnBrk="1" latinLnBrk="0" hangingPunct="1">
      <a:defRPr kern="1200">
        <a:solidFill>
          <a:srgbClr val="ADA86B"/>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9900"/>
    <a:srgbClr val="FF66FF"/>
    <a:srgbClr val="808000"/>
    <a:srgbClr val="DDDDDD"/>
    <a:srgbClr val="CC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2" autoAdjust="0"/>
    <p:restoredTop sz="93830" autoAdjust="0"/>
  </p:normalViewPr>
  <p:slideViewPr>
    <p:cSldViewPr>
      <p:cViewPr varScale="1">
        <p:scale>
          <a:sx n="80" d="100"/>
          <a:sy n="80" d="100"/>
        </p:scale>
        <p:origin x="77" y="6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4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1239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39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1239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r">
              <a:defRPr sz="1200">
                <a:solidFill>
                  <a:schemeClr val="tx1"/>
                </a:solidFill>
                <a:latin typeface="Arial" charset="0"/>
              </a:defRPr>
            </a:lvl1pPr>
          </a:lstStyle>
          <a:p>
            <a:pPr>
              <a:defRPr/>
            </a:pPr>
            <a:fld id="{C1F5A49F-C6A9-45D5-AEC5-061998C9EC88}" type="slidenum">
              <a:rPr lang="en-US"/>
              <a:pPr>
                <a:defRPr/>
              </a:pPr>
              <a:t>‹#›</a:t>
            </a:fld>
            <a:endParaRPr lang="en-US"/>
          </a:p>
        </p:txBody>
      </p:sp>
    </p:spTree>
    <p:extLst>
      <p:ext uri="{BB962C8B-B14F-4D97-AF65-F5344CB8AC3E}">
        <p14:creationId xmlns:p14="http://schemas.microsoft.com/office/powerpoint/2010/main" val="4476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225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r">
              <a:defRPr sz="1200">
                <a:solidFill>
                  <a:schemeClr val="tx1"/>
                </a:solidFill>
                <a:latin typeface="Arial" charset="0"/>
              </a:defRPr>
            </a:lvl1pPr>
          </a:lstStyle>
          <a:p>
            <a:pPr>
              <a:defRPr/>
            </a:pPr>
            <a:fld id="{CEECBCDB-1EFB-44ED-9640-854435ADFF23}" type="slidenum">
              <a:rPr lang="en-US"/>
              <a:pPr>
                <a:defRPr/>
              </a:pPr>
              <a:t>‹#›</a:t>
            </a:fld>
            <a:endParaRPr lang="en-US"/>
          </a:p>
        </p:txBody>
      </p:sp>
    </p:spTree>
    <p:extLst>
      <p:ext uri="{BB962C8B-B14F-4D97-AF65-F5344CB8AC3E}">
        <p14:creationId xmlns:p14="http://schemas.microsoft.com/office/powerpoint/2010/main" val="2303667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5ABCEA-DEEF-4E6C-831D-4879C7F37A76}" type="slidenum">
              <a:rPr lang="en-US" smtClean="0"/>
              <a:pPr/>
              <a:t>1</a:t>
            </a:fld>
            <a:endParaRPr lang="en-US" dirty="0"/>
          </a:p>
        </p:txBody>
      </p:sp>
    </p:spTree>
    <p:extLst>
      <p:ext uri="{BB962C8B-B14F-4D97-AF65-F5344CB8AC3E}">
        <p14:creationId xmlns:p14="http://schemas.microsoft.com/office/powerpoint/2010/main" val="166080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77400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190163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07357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241021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35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124108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60672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59536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222113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701675" y="4414838"/>
            <a:ext cx="5607050" cy="431482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15061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3D99F8F-35D9-4A4E-B386-AD6FDDD1E6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BD6F12F-8A48-4E26-A709-949FBA6253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3B2D954-6DC5-4FF0-9CB0-B7BE3A37EF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CAD303E-9CCB-4B3D-AC1B-D9F6116162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596526C-C39F-4FEB-9071-D5D2AE579A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BB250D0-2D9B-40FB-8CA9-CE1EA2E5C9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9F47858-9F7C-4FA1-8D1D-50CB67BCC6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A66FB5B1-CCA5-48B9-A42E-22C2698DFC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670C5306-56F9-4164-B7E9-7B7ED19853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A170006-108C-4382-962D-723D7DE022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9DB00C0-BFB0-480B-8299-E8B41C0AE0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5AE7CD2-0AD6-47BC-9887-B5212AB6FA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193540"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ctr">
              <a:defRPr sz="1400">
                <a:solidFill>
                  <a:schemeClr val="tx1"/>
                </a:solidFill>
                <a:latin typeface="Arial" charset="0"/>
              </a:defRPr>
            </a:lvl1pPr>
          </a:lstStyle>
          <a:p>
            <a:pPr>
              <a:defRPr/>
            </a:pPr>
            <a:fld id="{CF584430-A798-484B-816A-3669162A66D8}" type="slidenum">
              <a:rPr lang="en-US"/>
              <a:pPr>
                <a:defRPr/>
              </a:pPr>
              <a:t>‹#›</a:t>
            </a:fld>
            <a:endParaRPr lang="en-US"/>
          </a:p>
        </p:txBody>
      </p:sp>
      <p:sp>
        <p:nvSpPr>
          <p:cNvPr id="193541" name="Text Box 5"/>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solidFill>
                  <a:schemeClr val="tx1"/>
                </a:solidFill>
              </a:rPr>
              <a:t>BUILDING STRONG</a:t>
            </a:r>
            <a:r>
              <a:rPr lang="en-US" sz="1400" b="1" baseline="-25000">
                <a:solidFill>
                  <a:schemeClr val="tx1"/>
                </a:solidFill>
              </a:rPr>
              <a:t>®</a:t>
            </a:r>
          </a:p>
        </p:txBody>
      </p:sp>
      <p:sp>
        <p:nvSpPr>
          <p:cNvPr id="193542" name="Line 6"/>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pic>
        <p:nvPicPr>
          <p:cNvPr id="2055" name="Picture 7"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lsa Template"/>
          <p:cNvPicPr>
            <a:picLocks noChangeAspect="1" noChangeArrowheads="1"/>
          </p:cNvPicPr>
          <p:nvPr/>
        </p:nvPicPr>
        <p:blipFill>
          <a:blip r:embed="rId3" cstate="print"/>
          <a:srcRect/>
          <a:stretch>
            <a:fillRect/>
          </a:stretch>
        </p:blipFill>
        <p:spPr bwMode="auto">
          <a:xfrm>
            <a:off x="0" y="4763"/>
            <a:ext cx="9144000" cy="6853237"/>
          </a:xfrm>
          <a:prstGeom prst="rect">
            <a:avLst/>
          </a:prstGeom>
          <a:noFill/>
          <a:ln w="9525">
            <a:noFill/>
            <a:miter lim="800000"/>
            <a:headEnd/>
            <a:tailEnd/>
          </a:ln>
        </p:spPr>
      </p:pic>
      <p:sp>
        <p:nvSpPr>
          <p:cNvPr id="6" name="Rectangle 3"/>
          <p:cNvSpPr txBox="1">
            <a:spLocks noChangeArrowheads="1"/>
          </p:cNvSpPr>
          <p:nvPr/>
        </p:nvSpPr>
        <p:spPr>
          <a:xfrm>
            <a:off x="304800" y="2362200"/>
            <a:ext cx="3733800" cy="914400"/>
          </a:xfrm>
          <a:prstGeom prst="rect">
            <a:avLst/>
          </a:prstGeom>
          <a:noFill/>
        </p:spPr>
        <p:txBody>
          <a:bodyPr/>
          <a:lstStyle/>
          <a:p>
            <a:pPr>
              <a:defRPr/>
            </a:pPr>
            <a:r>
              <a:rPr lang="en-US" b="1" kern="0" dirty="0" smtClean="0">
                <a:solidFill>
                  <a:schemeClr val="tx1"/>
                </a:solidFill>
                <a:latin typeface="+mj-lt"/>
                <a:ea typeface="+mj-ea"/>
                <a:cs typeface="+mj-cs"/>
              </a:rPr>
              <a:t>Gene </a:t>
            </a:r>
            <a:r>
              <a:rPr lang="en-US" b="1" kern="0" dirty="0">
                <a:solidFill>
                  <a:schemeClr val="tx1"/>
                </a:solidFill>
                <a:latin typeface="+mj-lt"/>
                <a:ea typeface="+mj-ea"/>
                <a:cs typeface="+mj-cs"/>
              </a:rPr>
              <a:t>Snyman</a:t>
            </a:r>
            <a:br>
              <a:rPr lang="en-US" b="1" kern="0" dirty="0">
                <a:solidFill>
                  <a:schemeClr val="tx1"/>
                </a:solidFill>
                <a:latin typeface="+mj-lt"/>
                <a:ea typeface="+mj-ea"/>
                <a:cs typeface="+mj-cs"/>
              </a:rPr>
            </a:br>
            <a:r>
              <a:rPr lang="en-US" sz="1600" b="1" kern="0" dirty="0">
                <a:solidFill>
                  <a:schemeClr val="tx1"/>
                </a:solidFill>
                <a:latin typeface="+mj-lt"/>
                <a:ea typeface="+mj-ea"/>
                <a:cs typeface="+mj-cs"/>
              </a:rPr>
              <a:t>Small Business Deputy</a:t>
            </a:r>
            <a:r>
              <a:rPr lang="en-US" sz="2400" b="1" kern="0" dirty="0">
                <a:solidFill>
                  <a:schemeClr val="tx1"/>
                </a:solidFill>
                <a:latin typeface="+mj-lt"/>
                <a:ea typeface="+mj-ea"/>
                <a:cs typeface="+mj-cs"/>
              </a:rPr>
              <a:t/>
            </a:r>
            <a:br>
              <a:rPr lang="en-US" sz="2400" b="1" kern="0" dirty="0">
                <a:solidFill>
                  <a:schemeClr val="tx1"/>
                </a:solidFill>
                <a:latin typeface="+mj-lt"/>
                <a:ea typeface="+mj-ea"/>
                <a:cs typeface="+mj-cs"/>
              </a:rPr>
            </a:br>
            <a:r>
              <a:rPr lang="en-US" sz="2400" b="1" kern="0" dirty="0">
                <a:solidFill>
                  <a:schemeClr val="tx1"/>
                </a:solidFill>
                <a:latin typeface="+mj-lt"/>
                <a:ea typeface="+mj-ea"/>
                <a:cs typeface="+mj-cs"/>
              </a:rPr>
              <a:t/>
            </a:r>
            <a:br>
              <a:rPr lang="en-US" sz="2400" b="1" kern="0" dirty="0">
                <a:solidFill>
                  <a:schemeClr val="tx1"/>
                </a:solidFill>
                <a:latin typeface="+mj-lt"/>
                <a:ea typeface="+mj-ea"/>
                <a:cs typeface="+mj-cs"/>
              </a:rPr>
            </a:br>
            <a:r>
              <a:rPr lang="en-US" sz="2400" b="1" kern="0" dirty="0">
                <a:solidFill>
                  <a:schemeClr val="tx1"/>
                </a:solidFill>
                <a:latin typeface="+mj-lt"/>
                <a:ea typeface="+mj-ea"/>
                <a:cs typeface="+mj-cs"/>
              </a:rPr>
              <a:t/>
            </a:r>
            <a:br>
              <a:rPr lang="en-US" sz="2400" b="1" kern="0" dirty="0">
                <a:solidFill>
                  <a:schemeClr val="tx1"/>
                </a:solidFill>
                <a:latin typeface="+mj-lt"/>
                <a:ea typeface="+mj-ea"/>
                <a:cs typeface="+mj-cs"/>
              </a:rPr>
            </a:br>
            <a:endParaRPr lang="en-US" sz="2400" b="1" kern="0" dirty="0">
              <a:solidFill>
                <a:schemeClr val="tx1"/>
              </a:solidFill>
              <a:latin typeface="+mj-lt"/>
              <a:ea typeface="+mj-ea"/>
              <a:cs typeface="+mj-cs"/>
            </a:endParaRPr>
          </a:p>
        </p:txBody>
      </p:sp>
      <p:sp>
        <p:nvSpPr>
          <p:cNvPr id="7" name="TextBox 4"/>
          <p:cNvSpPr txBox="1">
            <a:spLocks noChangeArrowheads="1"/>
          </p:cNvSpPr>
          <p:nvPr/>
        </p:nvSpPr>
        <p:spPr bwMode="auto">
          <a:xfrm>
            <a:off x="304800" y="457200"/>
            <a:ext cx="5911850" cy="1077913"/>
          </a:xfrm>
          <a:prstGeom prst="rect">
            <a:avLst/>
          </a:prstGeom>
          <a:noFill/>
          <a:ln w="9525">
            <a:noFill/>
            <a:miter lim="800000"/>
            <a:headEnd/>
            <a:tailEnd/>
          </a:ln>
        </p:spPr>
        <p:txBody>
          <a:bodyPr wrap="none">
            <a:spAutoFit/>
          </a:bodyPr>
          <a:lstStyle/>
          <a:p>
            <a:r>
              <a:rPr lang="en-US" sz="3200" b="1" dirty="0">
                <a:solidFill>
                  <a:schemeClr val="tx1"/>
                </a:solidFill>
              </a:rPr>
              <a:t>US Army Corps of Engineers </a:t>
            </a:r>
          </a:p>
          <a:p>
            <a:r>
              <a:rPr lang="en-US" sz="3200" b="1" dirty="0">
                <a:solidFill>
                  <a:schemeClr val="tx1"/>
                </a:solidFill>
              </a:rPr>
              <a:t>Tulsa District</a:t>
            </a:r>
          </a:p>
        </p:txBody>
      </p:sp>
      <p:sp>
        <p:nvSpPr>
          <p:cNvPr id="8" name="TextBox 7"/>
          <p:cNvSpPr txBox="1"/>
          <p:nvPr/>
        </p:nvSpPr>
        <p:spPr>
          <a:xfrm>
            <a:off x="304800" y="1524000"/>
            <a:ext cx="6553200" cy="461665"/>
          </a:xfrm>
          <a:prstGeom prst="rect">
            <a:avLst/>
          </a:prstGeom>
          <a:noFill/>
        </p:spPr>
        <p:txBody>
          <a:bodyPr>
            <a:spAutoFit/>
          </a:bodyPr>
          <a:lstStyle/>
          <a:p>
            <a:pPr>
              <a:defRPr/>
            </a:pPr>
            <a:r>
              <a:rPr lang="en-US" sz="2400" b="1" kern="0" dirty="0" smtClean="0">
                <a:solidFill>
                  <a:srgbClr val="00B050"/>
                </a:solidFill>
              </a:rPr>
              <a:t>Subcontracting Expectations</a:t>
            </a:r>
            <a:endParaRPr lang="en-US" sz="2400" dirty="0">
              <a:solidFill>
                <a:srgbClr val="00B050"/>
              </a:solidFill>
            </a:endParaRPr>
          </a:p>
        </p:txBody>
      </p:sp>
      <p:sp>
        <p:nvSpPr>
          <p:cNvPr id="9" name="Rectangle 3"/>
          <p:cNvSpPr txBox="1">
            <a:spLocks noChangeArrowheads="1"/>
          </p:cNvSpPr>
          <p:nvPr/>
        </p:nvSpPr>
        <p:spPr>
          <a:xfrm>
            <a:off x="304800" y="4419600"/>
            <a:ext cx="3733800" cy="533400"/>
          </a:xfrm>
          <a:prstGeom prst="rect">
            <a:avLst/>
          </a:prstGeom>
          <a:noFill/>
        </p:spPr>
        <p:txBody>
          <a:bodyPr/>
          <a:lstStyle/>
          <a:p>
            <a:pPr>
              <a:defRPr/>
            </a:pPr>
            <a:r>
              <a:rPr lang="en-US" b="1" kern="0" dirty="0" smtClean="0">
                <a:solidFill>
                  <a:schemeClr val="tx1"/>
                </a:solidFill>
                <a:latin typeface="+mj-lt"/>
                <a:ea typeface="+mj-ea"/>
                <a:cs typeface="+mj-cs"/>
              </a:rPr>
              <a:t>08 FEB 2018</a:t>
            </a:r>
            <a:r>
              <a:rPr lang="en-US" sz="2400" b="1" kern="0" dirty="0">
                <a:solidFill>
                  <a:schemeClr val="tx1"/>
                </a:solidFill>
                <a:latin typeface="+mj-lt"/>
                <a:ea typeface="+mj-ea"/>
                <a:cs typeface="+mj-cs"/>
              </a:rPr>
              <a:t/>
            </a:r>
            <a:br>
              <a:rPr lang="en-US" sz="2400" b="1" kern="0" dirty="0">
                <a:solidFill>
                  <a:schemeClr val="tx1"/>
                </a:solidFill>
                <a:latin typeface="+mj-lt"/>
                <a:ea typeface="+mj-ea"/>
                <a:cs typeface="+mj-cs"/>
              </a:rPr>
            </a:br>
            <a:r>
              <a:rPr lang="en-US" sz="2400" b="1" kern="0" dirty="0">
                <a:solidFill>
                  <a:schemeClr val="tx1"/>
                </a:solidFill>
                <a:latin typeface="+mj-lt"/>
                <a:ea typeface="+mj-ea"/>
                <a:cs typeface="+mj-cs"/>
              </a:rPr>
              <a:t/>
            </a:r>
            <a:br>
              <a:rPr lang="en-US" sz="2400" b="1" kern="0" dirty="0">
                <a:solidFill>
                  <a:schemeClr val="tx1"/>
                </a:solidFill>
                <a:latin typeface="+mj-lt"/>
                <a:ea typeface="+mj-ea"/>
                <a:cs typeface="+mj-cs"/>
              </a:rPr>
            </a:br>
            <a:r>
              <a:rPr lang="en-US" sz="2400" b="1" kern="0" dirty="0">
                <a:solidFill>
                  <a:schemeClr val="tx1"/>
                </a:solidFill>
                <a:latin typeface="+mj-lt"/>
                <a:ea typeface="+mj-ea"/>
                <a:cs typeface="+mj-cs"/>
              </a:rPr>
              <a:t/>
            </a:r>
            <a:br>
              <a:rPr lang="en-US" sz="2400" b="1" kern="0" dirty="0">
                <a:solidFill>
                  <a:schemeClr val="tx1"/>
                </a:solidFill>
                <a:latin typeface="+mj-lt"/>
                <a:ea typeface="+mj-ea"/>
                <a:cs typeface="+mj-cs"/>
              </a:rPr>
            </a:br>
            <a:endParaRPr lang="en-US" sz="2400" b="1" kern="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5232202"/>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chemeClr val="tx1"/>
                </a:solidFill>
                <a:latin typeface="+mn-lt"/>
                <a:cs typeface="Arial" pitchFamily="34" charset="0"/>
              </a:rPr>
              <a:t>Regs </a:t>
            </a:r>
            <a:r>
              <a:rPr lang="en-US" dirty="0" smtClean="0">
                <a:solidFill>
                  <a:schemeClr val="tx1"/>
                </a:solidFill>
              </a:rPr>
              <a:t>(FAR Part 42, FAR PART 15</a:t>
            </a:r>
            <a:r>
              <a:rPr lang="en-US" dirty="0" smtClean="0">
                <a:solidFill>
                  <a:srgbClr val="000000"/>
                </a:solidFill>
              </a:rPr>
              <a:t>, FAR Subpart 42.1502). </a:t>
            </a:r>
          </a:p>
          <a:p>
            <a:pPr marL="228600" indent="-228600">
              <a:buFont typeface="Arial" pitchFamily="34" charset="0"/>
              <a:buChar char="•"/>
              <a:defRPr/>
            </a:pPr>
            <a:r>
              <a:rPr lang="en-US" sz="2000" dirty="0" smtClean="0">
                <a:solidFill>
                  <a:schemeClr val="tx1"/>
                </a:solidFill>
                <a:latin typeface="+mn-lt"/>
                <a:cs typeface="Arial" pitchFamily="34" charset="0"/>
              </a:rPr>
              <a:t>Prepared</a:t>
            </a:r>
          </a:p>
          <a:p>
            <a:pPr marL="685800" lvl="1" indent="-228600">
              <a:buFont typeface="Arial" pitchFamily="34" charset="0"/>
              <a:buChar char="•"/>
              <a:defRPr/>
            </a:pPr>
            <a:r>
              <a:rPr lang="en-US" sz="1400" dirty="0" smtClean="0">
                <a:solidFill>
                  <a:schemeClr val="tx1"/>
                </a:solidFill>
                <a:latin typeface="+mn-lt"/>
                <a:cs typeface="Arial" pitchFamily="34" charset="0"/>
              </a:rPr>
              <a:t>Per Task Order</a:t>
            </a:r>
          </a:p>
          <a:p>
            <a:pPr marL="685800" lvl="1" indent="-228600">
              <a:buFont typeface="Arial" pitchFamily="34" charset="0"/>
              <a:buChar char="•"/>
              <a:defRPr/>
            </a:pPr>
            <a:r>
              <a:rPr lang="en-US" sz="1400" dirty="0" smtClean="0">
                <a:solidFill>
                  <a:schemeClr val="tx1"/>
                </a:solidFill>
                <a:latin typeface="+mn-lt"/>
                <a:cs typeface="Arial" pitchFamily="34" charset="0"/>
              </a:rPr>
              <a:t>Interim at mid point of contracts 24 months or more</a:t>
            </a:r>
          </a:p>
          <a:p>
            <a:pPr marL="685800" lvl="1" indent="-228600">
              <a:buFont typeface="Arial" pitchFamily="34" charset="0"/>
              <a:buChar char="•"/>
              <a:defRPr/>
            </a:pPr>
            <a:r>
              <a:rPr lang="en-US" sz="1400" dirty="0" smtClean="0">
                <a:solidFill>
                  <a:schemeClr val="tx1"/>
                </a:solidFill>
                <a:latin typeface="+mn-lt"/>
                <a:cs typeface="Arial" pitchFamily="34" charset="0"/>
              </a:rPr>
              <a:t>At End of Period of Performance</a:t>
            </a:r>
          </a:p>
          <a:p>
            <a:pPr marL="685800" lvl="1" indent="-228600">
              <a:buFont typeface="Arial" pitchFamily="34" charset="0"/>
              <a:buChar char="•"/>
              <a:defRPr/>
            </a:pPr>
            <a:r>
              <a:rPr lang="en-US" sz="1400" dirty="0" smtClean="0">
                <a:solidFill>
                  <a:schemeClr val="tx1"/>
                </a:solidFill>
                <a:latin typeface="+mn-lt"/>
                <a:cs typeface="Arial" pitchFamily="34" charset="0"/>
              </a:rPr>
              <a:t>At Government's Discretion</a:t>
            </a:r>
            <a:endParaRPr lang="en-US" sz="1400" dirty="0" smtClean="0">
              <a:solidFill>
                <a:srgbClr val="FF0000"/>
              </a:solidFill>
            </a:endParaRPr>
          </a:p>
          <a:p>
            <a:pPr marL="228600" indent="-228600">
              <a:buFont typeface="Arial" pitchFamily="34" charset="0"/>
              <a:buChar char="•"/>
              <a:defRPr/>
            </a:pPr>
            <a:r>
              <a:rPr lang="en-US" sz="2000" dirty="0" smtClean="0">
                <a:solidFill>
                  <a:schemeClr val="tx1"/>
                </a:solidFill>
              </a:rPr>
              <a:t>Evaluation</a:t>
            </a:r>
          </a:p>
          <a:p>
            <a:pPr marL="685800" lvl="1" indent="-228600">
              <a:buFont typeface="Arial" pitchFamily="34" charset="0"/>
              <a:buChar char="•"/>
              <a:defRPr/>
            </a:pPr>
            <a:r>
              <a:rPr lang="en-US" sz="1400" dirty="0" err="1" smtClean="0">
                <a:solidFill>
                  <a:schemeClr val="tx1"/>
                </a:solidFill>
              </a:rPr>
              <a:t>Unsat</a:t>
            </a:r>
            <a:r>
              <a:rPr lang="en-US" sz="1400" dirty="0" smtClean="0">
                <a:solidFill>
                  <a:schemeClr val="tx1"/>
                </a:solidFill>
              </a:rPr>
              <a:t> (noncompliant with FAR 52.2-9-8, 52.2-9-9, DFARS 252.219-7003 and any other SB participation requirements in the contract.)</a:t>
            </a:r>
          </a:p>
          <a:p>
            <a:pPr marL="685800" lvl="1" indent="-228600">
              <a:buFont typeface="Arial" pitchFamily="34" charset="0"/>
              <a:buChar char="•"/>
              <a:defRPr/>
            </a:pPr>
            <a:r>
              <a:rPr lang="en-US" sz="1400" dirty="0" smtClean="0">
                <a:solidFill>
                  <a:schemeClr val="tx1"/>
                </a:solidFill>
              </a:rPr>
              <a:t>In SWT, SB Deputy will draft eval for COR based on eSRS reports</a:t>
            </a:r>
            <a:r>
              <a:rPr lang="en-US" sz="1400" dirty="0">
                <a:solidFill>
                  <a:schemeClr val="tx1"/>
                </a:solidFill>
              </a:rPr>
              <a:t>. </a:t>
            </a:r>
            <a:endParaRPr lang="en-US" sz="1400" dirty="0" smtClean="0">
              <a:solidFill>
                <a:schemeClr val="tx1"/>
              </a:solidFill>
            </a:endParaRPr>
          </a:p>
          <a:p>
            <a:pPr marL="685800" lvl="1" indent="-228600">
              <a:buFont typeface="Arial" pitchFamily="34" charset="0"/>
              <a:buChar char="•"/>
              <a:defRPr/>
            </a:pPr>
            <a:r>
              <a:rPr lang="en-US" sz="1400" dirty="0" smtClean="0">
                <a:solidFill>
                  <a:schemeClr val="tx1"/>
                </a:solidFill>
              </a:rPr>
              <a:t>Definitions </a:t>
            </a:r>
            <a:r>
              <a:rPr lang="en-US" sz="1400" dirty="0">
                <a:solidFill>
                  <a:schemeClr val="tx1"/>
                </a:solidFill>
              </a:rPr>
              <a:t>for Outstanding, Above Average, Satisfactory, Marginal, Unsatisfactory</a:t>
            </a:r>
          </a:p>
          <a:p>
            <a:pPr marL="685800" lvl="1" indent="-228600">
              <a:buFont typeface="Arial" pitchFamily="34" charset="0"/>
              <a:buChar char="•"/>
              <a:defRPr/>
            </a:pPr>
            <a:endParaRPr lang="en-US" sz="1400" dirty="0" smtClean="0">
              <a:solidFill>
                <a:schemeClr val="tx1"/>
              </a:solidFill>
            </a:endParaRPr>
          </a:p>
          <a:p>
            <a:pPr marL="685800" lvl="3" indent="-228600">
              <a:buFont typeface="Arial" pitchFamily="34" charset="0"/>
              <a:buChar char="•"/>
              <a:defRPr/>
            </a:pPr>
            <a:endParaRPr lang="en-US" sz="1400" dirty="0" smtClean="0">
              <a:solidFill>
                <a:schemeClr val="tx1"/>
              </a:solidFill>
            </a:endParaRPr>
          </a:p>
          <a:p>
            <a:pPr marL="1143000" lvl="4" indent="-228600">
              <a:buFont typeface="Arial" pitchFamily="34" charset="0"/>
              <a:buChar char="•"/>
              <a:defRPr/>
            </a:pPr>
            <a:endParaRPr lang="en-US" sz="1400" dirty="0" smtClean="0"/>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CPARS</a:t>
            </a:r>
          </a:p>
          <a:p>
            <a:pPr algn="ct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4893647"/>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chemeClr val="tx1"/>
                </a:solidFill>
              </a:rPr>
              <a:t>Evaluation: Satisfactory:</a:t>
            </a:r>
          </a:p>
          <a:p>
            <a:r>
              <a:rPr lang="en-US" dirty="0">
                <a:solidFill>
                  <a:schemeClr val="tx2"/>
                </a:solidFill>
              </a:rPr>
              <a:t>Demonstrated a </a:t>
            </a:r>
            <a:r>
              <a:rPr lang="en-US" dirty="0">
                <a:solidFill>
                  <a:srgbClr val="FF0000"/>
                </a:solidFill>
              </a:rPr>
              <a:t>good faith effort </a:t>
            </a:r>
            <a:r>
              <a:rPr lang="en-US" dirty="0">
                <a:solidFill>
                  <a:schemeClr val="tx2"/>
                </a:solidFill>
              </a:rPr>
              <a:t>to meet all of the negotiated subcontracting goals in the various socio-economic categories for the current period. Complied with FAR 52.219-8, Utilization of Small Business Concerns. Met any other small business participation requirements included in the contract/order. </a:t>
            </a:r>
            <a:r>
              <a:rPr lang="en-US" dirty="0">
                <a:solidFill>
                  <a:srgbClr val="FF0000"/>
                </a:solidFill>
              </a:rPr>
              <a:t>Fulfilled the requirements of the subcontracting plan</a:t>
            </a:r>
            <a:r>
              <a:rPr lang="en-US" dirty="0">
                <a:solidFill>
                  <a:schemeClr val="tx2"/>
                </a:solidFill>
              </a:rPr>
              <a:t> included in the contract/order. </a:t>
            </a:r>
            <a:r>
              <a:rPr lang="en-US" dirty="0">
                <a:solidFill>
                  <a:srgbClr val="FF0000"/>
                </a:solidFill>
              </a:rPr>
              <a:t>Completed and submitted Individual Subcontract Reports </a:t>
            </a:r>
            <a:r>
              <a:rPr lang="en-US" dirty="0">
                <a:solidFill>
                  <a:schemeClr val="tx2"/>
                </a:solidFill>
              </a:rPr>
              <a:t>and/or </a:t>
            </a:r>
            <a:r>
              <a:rPr lang="en-US" dirty="0" smtClean="0">
                <a:solidFill>
                  <a:schemeClr val="tx2"/>
                </a:solidFill>
              </a:rPr>
              <a:t>Summary. </a:t>
            </a:r>
          </a:p>
          <a:p>
            <a:r>
              <a:rPr lang="en-US" dirty="0"/>
              <a:t>	</a:t>
            </a:r>
            <a:endParaRPr lang="en-US" dirty="0" smtClean="0"/>
          </a:p>
          <a:p>
            <a:r>
              <a:rPr lang="en-US" dirty="0"/>
              <a:t>	</a:t>
            </a:r>
          </a:p>
          <a:p>
            <a:pPr marL="685800" lvl="3" indent="-228600">
              <a:buFont typeface="Arial" pitchFamily="34" charset="0"/>
              <a:buChar char="•"/>
              <a:defRPr/>
            </a:pPr>
            <a:endParaRPr lang="en-US" sz="1400" dirty="0" smtClean="0">
              <a:solidFill>
                <a:schemeClr val="tx1"/>
              </a:solidFill>
            </a:endParaRPr>
          </a:p>
          <a:p>
            <a:pPr marL="1143000" lvl="4" indent="-228600">
              <a:buFont typeface="Arial" pitchFamily="34" charset="0"/>
              <a:buChar char="•"/>
              <a:defRPr/>
            </a:pPr>
            <a:endParaRPr lang="en-US" sz="1400" dirty="0" smtClean="0"/>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CPARS </a:t>
            </a:r>
            <a:r>
              <a:rPr lang="en-US" sz="2400" dirty="0" smtClean="0">
                <a:solidFill>
                  <a:schemeClr val="tx1"/>
                </a:solidFill>
              </a:rPr>
              <a:t>(FAR </a:t>
            </a:r>
            <a:r>
              <a:rPr lang="en-US" sz="2400" dirty="0">
                <a:solidFill>
                  <a:schemeClr val="tx1"/>
                </a:solidFill>
              </a:rPr>
              <a:t>42.1503 Table </a:t>
            </a:r>
            <a:r>
              <a:rPr lang="en-US" sz="2400" dirty="0" smtClean="0">
                <a:solidFill>
                  <a:schemeClr val="tx1"/>
                </a:solidFill>
              </a:rPr>
              <a:t>42-2) </a:t>
            </a:r>
          </a:p>
          <a:p>
            <a:pPr algn="ctr"/>
            <a:endParaRPr lang="en-US" sz="2400" b="1" dirty="0">
              <a:solidFill>
                <a:schemeClr val="tx1"/>
              </a:solidFill>
            </a:endParaRPr>
          </a:p>
        </p:txBody>
      </p:sp>
    </p:spTree>
    <p:extLst>
      <p:ext uri="{BB962C8B-B14F-4D97-AF65-F5344CB8AC3E}">
        <p14:creationId xmlns:p14="http://schemas.microsoft.com/office/powerpoint/2010/main" val="191304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7663636"/>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chemeClr val="tx1"/>
                </a:solidFill>
              </a:rPr>
              <a:t>Evaluation: Very Good:</a:t>
            </a:r>
          </a:p>
          <a:p>
            <a:r>
              <a:rPr lang="en-US" dirty="0" smtClean="0">
                <a:solidFill>
                  <a:srgbClr val="FF0000"/>
                </a:solidFill>
              </a:rPr>
              <a:t>Met </a:t>
            </a:r>
            <a:r>
              <a:rPr lang="en-US" dirty="0">
                <a:solidFill>
                  <a:srgbClr val="FF0000"/>
                </a:solidFill>
              </a:rPr>
              <a:t>all of the statutory goals or goals as negotiated</a:t>
            </a:r>
            <a:r>
              <a:rPr lang="en-US" dirty="0"/>
              <a:t>. </a:t>
            </a:r>
            <a:r>
              <a:rPr lang="en-US" dirty="0">
                <a:solidFill>
                  <a:schemeClr val="tx1"/>
                </a:solidFill>
              </a:rPr>
              <a:t>Had significant success with initiatives to assist, promote and utilize SB, SDB, WOSB, </a:t>
            </a:r>
            <a:r>
              <a:rPr lang="en-US" dirty="0" err="1">
                <a:solidFill>
                  <a:schemeClr val="tx1"/>
                </a:solidFill>
              </a:rPr>
              <a:t>HUBZone</a:t>
            </a:r>
            <a:r>
              <a:rPr lang="en-US" dirty="0">
                <a:solidFill>
                  <a:schemeClr val="tx1"/>
                </a:solidFill>
              </a:rPr>
              <a:t>, VOSB, and SDVOSB. Complied with FAR 52.219-8, Utilization of Small Business Concerns. Met or exceeded any other small business participation requirements incorporated in the contract/order, including the use of small businesses in mission critical aspects of the program. </a:t>
            </a:r>
            <a:r>
              <a:rPr lang="en-US" dirty="0">
                <a:solidFill>
                  <a:srgbClr val="FF0000"/>
                </a:solidFill>
              </a:rPr>
              <a:t>Endeavored to go above and beyond </a:t>
            </a:r>
            <a:r>
              <a:rPr lang="en-US" dirty="0">
                <a:solidFill>
                  <a:schemeClr val="tx1"/>
                </a:solidFill>
              </a:rPr>
              <a:t>the required elements of the subcontracting plan. Completed and submitted Individual Subcontract Reports and/or Summary Subcontract Reports in an accurate and timely manner. 	</a:t>
            </a:r>
            <a:endParaRPr lang="en-US" dirty="0" smtClean="0">
              <a:solidFill>
                <a:schemeClr val="tx1"/>
              </a:solidFill>
            </a:endParaRPr>
          </a:p>
          <a:p>
            <a:r>
              <a:rPr lang="en-US" dirty="0" smtClean="0">
                <a:solidFill>
                  <a:schemeClr val="tx1"/>
                </a:solidFill>
              </a:rPr>
              <a:t>To </a:t>
            </a:r>
            <a:r>
              <a:rPr lang="en-US" dirty="0">
                <a:solidFill>
                  <a:schemeClr val="tx1"/>
                </a:solidFill>
              </a:rPr>
              <a:t>justify a Very Good rating</a:t>
            </a:r>
            <a:r>
              <a:rPr lang="en-US" dirty="0">
                <a:solidFill>
                  <a:srgbClr val="FF0000"/>
                </a:solidFill>
              </a:rPr>
              <a:t>, identify a significant event and state how they were a benefit to small business utilization</a:t>
            </a:r>
            <a:r>
              <a:rPr lang="en-US" dirty="0">
                <a:solidFill>
                  <a:schemeClr val="tx1"/>
                </a:solidFill>
              </a:rPr>
              <a:t>. Small businesses should be given meaningful and innovative opportunities to participate as subcontractors for work directly related to the contract, and opportunities should not be limited to indirect work such as cleaning offices, supplies, landscaping, etc. There should be no significant weaknesses identified. </a:t>
            </a:r>
            <a:r>
              <a:rPr lang="en-US" dirty="0"/>
              <a:t>	</a:t>
            </a:r>
          </a:p>
          <a:p>
            <a:r>
              <a:rPr lang="en-US" dirty="0"/>
              <a:t>	</a:t>
            </a:r>
            <a:endParaRPr lang="en-US" dirty="0" smtClean="0"/>
          </a:p>
          <a:p>
            <a:r>
              <a:rPr lang="en-US" dirty="0"/>
              <a:t>	</a:t>
            </a:r>
          </a:p>
          <a:p>
            <a:pPr marL="685800" lvl="3" indent="-228600">
              <a:buFont typeface="Arial" pitchFamily="34" charset="0"/>
              <a:buChar char="•"/>
              <a:defRPr/>
            </a:pPr>
            <a:endParaRPr lang="en-US" sz="1400" dirty="0" smtClean="0">
              <a:solidFill>
                <a:schemeClr val="tx1"/>
              </a:solidFill>
            </a:endParaRPr>
          </a:p>
          <a:p>
            <a:pPr marL="1143000" lvl="4" indent="-228600">
              <a:buFont typeface="Arial" pitchFamily="34" charset="0"/>
              <a:buChar char="•"/>
              <a:defRPr/>
            </a:pPr>
            <a:endParaRPr lang="en-US" sz="1400" dirty="0" smtClean="0"/>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692771"/>
          </a:xfrm>
          <a:prstGeom prst="rect">
            <a:avLst/>
          </a:prstGeom>
          <a:noFill/>
          <a:ln w="9525">
            <a:noFill/>
            <a:miter lim="800000"/>
            <a:headEnd/>
            <a:tailEnd/>
          </a:ln>
        </p:spPr>
        <p:txBody>
          <a:bodyPr>
            <a:spAutoFit/>
          </a:bodyPr>
          <a:lstStyle/>
          <a:p>
            <a:pPr lvl="0" algn="ctr"/>
            <a:r>
              <a:rPr lang="en-US" sz="4000" dirty="0" smtClean="0">
                <a:solidFill>
                  <a:schemeClr val="tx1"/>
                </a:solidFill>
              </a:rPr>
              <a:t>CPARS</a:t>
            </a:r>
            <a:r>
              <a:rPr lang="en-US" sz="4000" dirty="0" smtClean="0">
                <a:solidFill>
                  <a:srgbClr val="000000"/>
                </a:solidFill>
              </a:rPr>
              <a:t> </a:t>
            </a:r>
            <a:r>
              <a:rPr lang="en-US" sz="2400" dirty="0">
                <a:solidFill>
                  <a:srgbClr val="000000"/>
                </a:solidFill>
              </a:rPr>
              <a:t>(FAR 42.1503 Table 42-2) </a:t>
            </a:r>
          </a:p>
          <a:p>
            <a:pPr algn="ctr"/>
            <a:endParaRPr lang="en-US" sz="4000" dirty="0" smtClean="0">
              <a:solidFill>
                <a:schemeClr val="tx1"/>
              </a:solidFill>
            </a:endParaRPr>
          </a:p>
          <a:p>
            <a:pPr algn="ctr"/>
            <a:endParaRPr lang="en-US" sz="2400" b="1" dirty="0">
              <a:solidFill>
                <a:schemeClr val="tx1"/>
              </a:solidFill>
            </a:endParaRPr>
          </a:p>
        </p:txBody>
      </p:sp>
    </p:spTree>
    <p:extLst>
      <p:ext uri="{BB962C8B-B14F-4D97-AF65-F5344CB8AC3E}">
        <p14:creationId xmlns:p14="http://schemas.microsoft.com/office/powerpoint/2010/main" val="1774934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8494633"/>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chemeClr val="tx1"/>
                </a:solidFill>
              </a:rPr>
              <a:t>Evaluation: Very Good:</a:t>
            </a:r>
          </a:p>
          <a:p>
            <a:r>
              <a:rPr lang="en-US" dirty="0">
                <a:solidFill>
                  <a:srgbClr val="FF0000"/>
                </a:solidFill>
              </a:rPr>
              <a:t>Exceeded all statutory goals or goals as negotiated</a:t>
            </a:r>
            <a:r>
              <a:rPr lang="en-US" dirty="0">
                <a:solidFill>
                  <a:schemeClr val="tx1"/>
                </a:solidFill>
              </a:rPr>
              <a:t>. </a:t>
            </a:r>
            <a:r>
              <a:rPr lang="en-US" dirty="0">
                <a:solidFill>
                  <a:srgbClr val="FF0000"/>
                </a:solidFill>
              </a:rPr>
              <a:t>Had exceptional success with initiatives to assist,</a:t>
            </a:r>
            <a:r>
              <a:rPr lang="en-US" dirty="0">
                <a:solidFill>
                  <a:schemeClr val="tx1"/>
                </a:solidFill>
              </a:rPr>
              <a:t> promote, and utilize small business (SB), small disadvantaged business (SDB), women-owned small business (WOSB), </a:t>
            </a:r>
            <a:r>
              <a:rPr lang="en-US" dirty="0" err="1">
                <a:solidFill>
                  <a:schemeClr val="tx1"/>
                </a:solidFill>
              </a:rPr>
              <a:t>HUBZone</a:t>
            </a:r>
            <a:r>
              <a:rPr lang="en-US" dirty="0">
                <a:solidFill>
                  <a:schemeClr val="tx1"/>
                </a:solidFill>
              </a:rPr>
              <a:t> small business, veteran-owned small business (VOSB) and service disabled veteran owned small business (SDVOSB). Complied with FAR 52.219-8, Utilization of Small Business Concerns. Exceeded any other small business participation requirements incorporated in the contract/order, including the use of </a:t>
            </a:r>
            <a:r>
              <a:rPr lang="en-US" dirty="0">
                <a:solidFill>
                  <a:srgbClr val="FF0000"/>
                </a:solidFill>
              </a:rPr>
              <a:t>small businesses in mission critical aspects of the program</a:t>
            </a:r>
            <a:r>
              <a:rPr lang="en-US" dirty="0">
                <a:solidFill>
                  <a:schemeClr val="tx1"/>
                </a:solidFill>
              </a:rPr>
              <a:t>. Went above and beyond the required elements of the subcontracting plan and other small business requirements of the contract/order. 	</a:t>
            </a:r>
            <a:endParaRPr lang="en-US" dirty="0" smtClean="0">
              <a:solidFill>
                <a:schemeClr val="tx1"/>
              </a:solidFill>
            </a:endParaRPr>
          </a:p>
          <a:p>
            <a:r>
              <a:rPr lang="en-US" dirty="0">
                <a:solidFill>
                  <a:schemeClr val="tx1"/>
                </a:solidFill>
              </a:rPr>
              <a:t>To justify an Exceptional rating, </a:t>
            </a:r>
            <a:r>
              <a:rPr lang="en-US" dirty="0">
                <a:solidFill>
                  <a:srgbClr val="FF0000"/>
                </a:solidFill>
              </a:rPr>
              <a:t>identify multiple significant events </a:t>
            </a:r>
            <a:r>
              <a:rPr lang="en-US" dirty="0">
                <a:solidFill>
                  <a:schemeClr val="tx1"/>
                </a:solidFill>
              </a:rPr>
              <a:t>and state how they were a benefit to small business utilization. A singular benefit, however, could be of such magnitude that it constitutes an Exceptional rating. Small businesses should be given meaningful and innovative work directly related to the contract, and opportunities should not be limited to indirect work such as cleaning offices, supplies, landscaping, etc. Also, there should have been no significant weaknesses identified. </a:t>
            </a:r>
            <a:r>
              <a:rPr lang="en-US" dirty="0"/>
              <a:t>	</a:t>
            </a:r>
          </a:p>
          <a:p>
            <a:endParaRPr lang="en-US" dirty="0">
              <a:solidFill>
                <a:schemeClr val="tx1"/>
              </a:solidFill>
            </a:endParaRPr>
          </a:p>
          <a:p>
            <a:r>
              <a:rPr lang="en-US" dirty="0" smtClean="0"/>
              <a:t>	</a:t>
            </a:r>
          </a:p>
          <a:p>
            <a:r>
              <a:rPr lang="en-US" dirty="0"/>
              <a:t>	</a:t>
            </a:r>
            <a:endParaRPr lang="en-US" dirty="0" smtClean="0"/>
          </a:p>
          <a:p>
            <a:r>
              <a:rPr lang="en-US" dirty="0"/>
              <a:t>	</a:t>
            </a:r>
          </a:p>
          <a:p>
            <a:pPr marL="685800" lvl="3" indent="-228600">
              <a:buFont typeface="Arial" pitchFamily="34" charset="0"/>
              <a:buChar char="•"/>
              <a:defRPr/>
            </a:pPr>
            <a:endParaRPr lang="en-US" sz="1400" dirty="0" smtClean="0">
              <a:solidFill>
                <a:schemeClr val="tx1"/>
              </a:solidFill>
            </a:endParaRPr>
          </a:p>
          <a:p>
            <a:pPr marL="1143000" lvl="4" indent="-228600">
              <a:buFont typeface="Arial" pitchFamily="34" charset="0"/>
              <a:buChar char="•"/>
              <a:defRPr/>
            </a:pPr>
            <a:endParaRPr lang="en-US" sz="1400" dirty="0" smtClean="0"/>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692771"/>
          </a:xfrm>
          <a:prstGeom prst="rect">
            <a:avLst/>
          </a:prstGeom>
          <a:noFill/>
          <a:ln w="9525">
            <a:noFill/>
            <a:miter lim="800000"/>
            <a:headEnd/>
            <a:tailEnd/>
          </a:ln>
        </p:spPr>
        <p:txBody>
          <a:bodyPr>
            <a:spAutoFit/>
          </a:bodyPr>
          <a:lstStyle/>
          <a:p>
            <a:pPr lvl="0" algn="ctr"/>
            <a:r>
              <a:rPr lang="en-US" sz="4000" dirty="0" smtClean="0">
                <a:solidFill>
                  <a:schemeClr val="tx1"/>
                </a:solidFill>
              </a:rPr>
              <a:t>CPARS</a:t>
            </a:r>
            <a:r>
              <a:rPr lang="en-US" sz="4000" dirty="0" smtClean="0">
                <a:solidFill>
                  <a:srgbClr val="000000"/>
                </a:solidFill>
              </a:rPr>
              <a:t> </a:t>
            </a:r>
            <a:r>
              <a:rPr lang="en-US" sz="2400" dirty="0">
                <a:solidFill>
                  <a:srgbClr val="000000"/>
                </a:solidFill>
              </a:rPr>
              <a:t>(FAR 42.1503 Table 42-2) </a:t>
            </a:r>
          </a:p>
          <a:p>
            <a:pPr algn="ctr"/>
            <a:endParaRPr lang="en-US" sz="4000" dirty="0" smtClean="0">
              <a:solidFill>
                <a:schemeClr val="tx1"/>
              </a:solidFill>
            </a:endParaRPr>
          </a:p>
          <a:p>
            <a:pPr algn="ctr"/>
            <a:endParaRPr lang="en-US" sz="2400" b="1" dirty="0">
              <a:solidFill>
                <a:schemeClr val="tx1"/>
              </a:solidFill>
            </a:endParaRPr>
          </a:p>
        </p:txBody>
      </p:sp>
    </p:spTree>
    <p:extLst>
      <p:ext uri="{BB962C8B-B14F-4D97-AF65-F5344CB8AC3E}">
        <p14:creationId xmlns:p14="http://schemas.microsoft.com/office/powerpoint/2010/main" val="3503353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5909310"/>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rgbClr val="000000"/>
                </a:solidFill>
                <a:latin typeface="+mn-lt"/>
                <a:cs typeface="Arial" pitchFamily="34" charset="0"/>
              </a:rPr>
              <a:t>Communicate! </a:t>
            </a:r>
          </a:p>
          <a:p>
            <a:pPr marL="228600" indent="-228600">
              <a:buFont typeface="Arial" pitchFamily="34" charset="0"/>
              <a:buChar char="•"/>
              <a:defRPr/>
            </a:pPr>
            <a:r>
              <a:rPr lang="en-US" sz="2000" dirty="0" smtClean="0">
                <a:solidFill>
                  <a:srgbClr val="000000"/>
                </a:solidFill>
                <a:latin typeface="+mn-lt"/>
                <a:cs typeface="Arial" pitchFamily="34" charset="0"/>
              </a:rPr>
              <a:t>Plan for Redundancy in each category based on expected Task Orders (show your work in SB Participation Factor verbiage)</a:t>
            </a:r>
          </a:p>
          <a:p>
            <a:pPr marL="228600" indent="-228600">
              <a:buFont typeface="Arial" pitchFamily="34" charset="0"/>
              <a:buChar char="•"/>
              <a:defRPr/>
            </a:pPr>
            <a:r>
              <a:rPr lang="en-US" sz="2000" dirty="0">
                <a:solidFill>
                  <a:srgbClr val="000000"/>
                </a:solidFill>
                <a:latin typeface="+mn-lt"/>
                <a:cs typeface="Arial" pitchFamily="34" charset="0"/>
              </a:rPr>
              <a:t>Show your market research that supports your goal formation:</a:t>
            </a:r>
          </a:p>
          <a:p>
            <a:pPr marL="685800" lvl="1" indent="-228600">
              <a:buFont typeface="Arial" pitchFamily="34" charset="0"/>
              <a:buChar char="•"/>
              <a:defRPr/>
            </a:pPr>
            <a:r>
              <a:rPr lang="en-US" sz="2000" dirty="0">
                <a:solidFill>
                  <a:srgbClr val="000000"/>
                </a:solidFill>
                <a:latin typeface="+mn-lt"/>
                <a:cs typeface="Arial" pitchFamily="34" charset="0"/>
              </a:rPr>
              <a:t>DSBS</a:t>
            </a:r>
          </a:p>
          <a:p>
            <a:pPr marL="685800" lvl="1" indent="-228600">
              <a:buFont typeface="Arial" pitchFamily="34" charset="0"/>
              <a:buChar char="•"/>
              <a:defRPr/>
            </a:pPr>
            <a:r>
              <a:rPr lang="en-US" sz="2000" dirty="0">
                <a:solidFill>
                  <a:srgbClr val="000000"/>
                </a:solidFill>
                <a:latin typeface="+mn-lt"/>
                <a:cs typeface="Arial" pitchFamily="34" charset="0"/>
              </a:rPr>
              <a:t>Your own experience with Subs in a particular area</a:t>
            </a:r>
          </a:p>
          <a:p>
            <a:pPr marL="228600" indent="-228600">
              <a:buFont typeface="Arial" pitchFamily="34" charset="0"/>
              <a:buChar char="•"/>
              <a:defRPr/>
            </a:pPr>
            <a:r>
              <a:rPr lang="en-US" sz="2000" dirty="0" smtClean="0">
                <a:solidFill>
                  <a:srgbClr val="000000"/>
                </a:solidFill>
                <a:latin typeface="+mn-lt"/>
                <a:cs typeface="Arial" pitchFamily="34" charset="0"/>
              </a:rPr>
              <a:t>Show SB obligations based on construction schedule for “C” Contracts</a:t>
            </a:r>
          </a:p>
          <a:p>
            <a:pPr marL="228600" indent="-228600">
              <a:buFont typeface="Arial" pitchFamily="34" charset="0"/>
              <a:buChar char="•"/>
              <a:defRPr/>
            </a:pPr>
            <a:r>
              <a:rPr lang="en-US" sz="2000" dirty="0" smtClean="0">
                <a:solidFill>
                  <a:srgbClr val="000000"/>
                </a:solidFill>
                <a:latin typeface="+mn-lt"/>
                <a:cs typeface="Arial" pitchFamily="34" charset="0"/>
              </a:rPr>
              <a:t>Show SB enforceable commitment</a:t>
            </a:r>
          </a:p>
          <a:p>
            <a:pPr marL="228600" indent="-228600">
              <a:buFont typeface="Arial" pitchFamily="34" charset="0"/>
              <a:buChar char="•"/>
              <a:defRPr/>
            </a:pPr>
            <a:r>
              <a:rPr lang="en-US" sz="2000" dirty="0" smtClean="0">
                <a:solidFill>
                  <a:srgbClr val="000000"/>
                </a:solidFill>
                <a:latin typeface="+mn-lt"/>
                <a:cs typeface="Arial" pitchFamily="34" charset="0"/>
              </a:rPr>
              <a:t>Helpful to show/provide outreach events, but that only shows intent, what shows the </a:t>
            </a:r>
            <a:r>
              <a:rPr lang="en-US" sz="2000" smtClean="0">
                <a:solidFill>
                  <a:srgbClr val="000000"/>
                </a:solidFill>
                <a:latin typeface="+mn-lt"/>
                <a:cs typeface="Arial" pitchFamily="34" charset="0"/>
              </a:rPr>
              <a:t>cure plan?</a:t>
            </a:r>
            <a:endParaRPr lang="en-US" sz="2000" dirty="0" smtClean="0">
              <a:solidFill>
                <a:srgbClr val="000000"/>
              </a:solidFill>
              <a:latin typeface="+mn-lt"/>
              <a:cs typeface="Arial" pitchFamily="34" charset="0"/>
            </a:endParaRPr>
          </a:p>
          <a:p>
            <a:pPr marL="228600" indent="-228600">
              <a:buFont typeface="Arial" pitchFamily="34" charset="0"/>
              <a:buChar char="•"/>
              <a:defRPr/>
            </a:pPr>
            <a:r>
              <a:rPr lang="en-US" sz="2000" dirty="0" smtClean="0">
                <a:solidFill>
                  <a:srgbClr val="000000"/>
                </a:solidFill>
                <a:latin typeface="+mn-lt"/>
                <a:cs typeface="Arial" pitchFamily="34" charset="0"/>
              </a:rPr>
              <a:t>Show ISRs associated with Experience Factor (requested in SWT UR RFPs)</a:t>
            </a:r>
          </a:p>
          <a:p>
            <a:pPr marL="228600" indent="-228600">
              <a:buFont typeface="Arial" pitchFamily="34" charset="0"/>
              <a:buChar char="•"/>
              <a:defRPr/>
            </a:pPr>
            <a:endParaRPr lang="en-US" dirty="0" smtClean="0">
              <a:solidFill>
                <a:schemeClr val="tx1"/>
              </a:solidFill>
              <a:latin typeface="+mn-lt"/>
              <a:cs typeface="Arial" pitchFamily="34" charset="0"/>
            </a:endParaRPr>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Tips</a:t>
            </a:r>
            <a:endParaRPr lang="en-US" sz="4000" dirty="0">
              <a:solidFill>
                <a:schemeClr val="tx1"/>
              </a:solidFill>
            </a:endParaRPr>
          </a:p>
          <a:p>
            <a:pPr algn="ctr"/>
            <a:endParaRPr lang="en-US" sz="2400" b="1" dirty="0">
              <a:solidFill>
                <a:schemeClr val="tx1"/>
              </a:solidFill>
            </a:endParaRPr>
          </a:p>
        </p:txBody>
      </p:sp>
    </p:spTree>
    <p:extLst>
      <p:ext uri="{BB962C8B-B14F-4D97-AF65-F5344CB8AC3E}">
        <p14:creationId xmlns:p14="http://schemas.microsoft.com/office/powerpoint/2010/main" val="4176403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914400" y="1524000"/>
            <a:ext cx="7391400" cy="3354765"/>
          </a:xfrm>
          <a:prstGeom prst="rect">
            <a:avLst/>
          </a:prstGeom>
          <a:noFill/>
          <a:ln w="9525">
            <a:noFill/>
            <a:miter lim="800000"/>
            <a:headEnd/>
            <a:tailEnd/>
          </a:ln>
        </p:spPr>
        <p:txBody>
          <a:bodyPr>
            <a:spAutoFit/>
          </a:bodyPr>
          <a:lstStyle/>
          <a:p>
            <a:pPr algn="ctr"/>
            <a:r>
              <a:rPr lang="en-US" sz="6000" dirty="0">
                <a:solidFill>
                  <a:schemeClr val="tx1"/>
                </a:solidFill>
              </a:rPr>
              <a:t>Questions?</a:t>
            </a:r>
          </a:p>
          <a:p>
            <a:pPr algn="ctr"/>
            <a:r>
              <a:rPr lang="en-US" sz="4400" dirty="0">
                <a:solidFill>
                  <a:schemeClr val="tx2"/>
                </a:solidFill>
              </a:rPr>
              <a:t>Gene Snyman</a:t>
            </a:r>
          </a:p>
          <a:p>
            <a:pPr algn="ctr"/>
            <a:r>
              <a:rPr lang="en-US" sz="3600" dirty="0">
                <a:solidFill>
                  <a:srgbClr val="FF0000"/>
                </a:solidFill>
              </a:rPr>
              <a:t>gene.snyman@usace.army.mil</a:t>
            </a:r>
          </a:p>
          <a:p>
            <a:pPr algn="ctr"/>
            <a:r>
              <a:rPr lang="en-US" sz="3600" dirty="0" smtClean="0">
                <a:solidFill>
                  <a:schemeClr val="tx2"/>
                </a:solidFill>
              </a:rPr>
              <a:t>O: 918-669-7010</a:t>
            </a:r>
          </a:p>
          <a:p>
            <a:pPr algn="ctr"/>
            <a:r>
              <a:rPr lang="en-US" sz="3600" dirty="0" smtClean="0">
                <a:solidFill>
                  <a:schemeClr val="tx2"/>
                </a:solidFill>
              </a:rPr>
              <a:t>C: 918-398-3712</a:t>
            </a:r>
            <a:endParaRPr lang="en-US" sz="36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p:txBody>
          <a:bodyPr/>
          <a:lstStyle/>
          <a:p>
            <a:endParaRPr lang="en-US" smtClean="0"/>
          </a:p>
        </p:txBody>
      </p:sp>
      <p:pic>
        <p:nvPicPr>
          <p:cNvPr id="29700" name="Picture 5" descr="camo_1024x768"/>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a:ln w="9525">
            <a:noFill/>
            <a:miter lim="800000"/>
            <a:headEnd/>
            <a:tailEnd/>
          </a:ln>
        </p:spPr>
      </p:pic>
      <p:pic>
        <p:nvPicPr>
          <p:cNvPr id="29701" name="Content Placeholder 10" descr="USACE_Logo.jpg"/>
          <p:cNvPicPr>
            <a:picLocks noChangeAspect="1"/>
          </p:cNvPicPr>
          <p:nvPr/>
        </p:nvPicPr>
        <p:blipFill>
          <a:blip r:embed="rId3" cstate="print">
            <a:clrChange>
              <a:clrFrom>
                <a:srgbClr val="000000"/>
              </a:clrFrom>
              <a:clrTo>
                <a:srgbClr val="000000">
                  <a:alpha val="0"/>
                </a:srgbClr>
              </a:clrTo>
            </a:clrChange>
          </a:blip>
          <a:srcRect l="7191" t="6850" r="5560" b="7072"/>
          <a:stretch>
            <a:fillRect/>
          </a:stretch>
        </p:blipFill>
        <p:spPr bwMode="auto">
          <a:xfrm>
            <a:off x="6132513" y="2268538"/>
            <a:ext cx="2554287" cy="1914525"/>
          </a:xfrm>
          <a:prstGeom prst="rect">
            <a:avLst/>
          </a:prstGeom>
          <a:noFill/>
          <a:ln w="9525">
            <a:noFill/>
            <a:miter lim="800000"/>
            <a:headEnd/>
            <a:tailEnd/>
          </a:ln>
        </p:spPr>
      </p:pic>
      <p:pic>
        <p:nvPicPr>
          <p:cNvPr id="29702" name="Picture 5" descr="Tulsa Coin.png"/>
          <p:cNvPicPr>
            <a:picLocks noChangeAspect="1"/>
          </p:cNvPicPr>
          <p:nvPr/>
        </p:nvPicPr>
        <p:blipFill>
          <a:blip r:embed="rId4" cstate="print"/>
          <a:srcRect/>
          <a:stretch>
            <a:fillRect/>
          </a:stretch>
        </p:blipFill>
        <p:spPr bwMode="auto">
          <a:xfrm>
            <a:off x="1355725" y="2268538"/>
            <a:ext cx="1928813" cy="150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Agenda</a:t>
            </a:r>
          </a:p>
        </p:txBody>
      </p:sp>
      <p:sp>
        <p:nvSpPr>
          <p:cNvPr id="4099" name="Content Placeholder 2"/>
          <p:cNvSpPr>
            <a:spLocks noGrp="1"/>
          </p:cNvSpPr>
          <p:nvPr>
            <p:ph idx="1"/>
          </p:nvPr>
        </p:nvSpPr>
        <p:spPr>
          <a:xfrm>
            <a:off x="457200" y="1219200"/>
            <a:ext cx="8229600" cy="3886200"/>
          </a:xfrm>
        </p:spPr>
        <p:txBody>
          <a:bodyPr/>
          <a:lstStyle/>
          <a:p>
            <a:r>
              <a:rPr lang="en-US" dirty="0" smtClean="0"/>
              <a:t>Overview</a:t>
            </a:r>
          </a:p>
          <a:p>
            <a:r>
              <a:rPr lang="en-US" dirty="0" smtClean="0"/>
              <a:t>Small Business Participation Factor</a:t>
            </a:r>
          </a:p>
          <a:p>
            <a:r>
              <a:rPr lang="en-US" dirty="0" smtClean="0"/>
              <a:t>Small Business Subcontracting Plan</a:t>
            </a:r>
          </a:p>
          <a:p>
            <a:r>
              <a:rPr lang="en-US" dirty="0" smtClean="0"/>
              <a:t>Subcontracting Reporting</a:t>
            </a:r>
          </a:p>
          <a:p>
            <a:r>
              <a:rPr lang="en-US" dirty="0" smtClean="0"/>
              <a:t>CPARS Implications</a:t>
            </a:r>
            <a:endParaRPr lang="en-US" sz="2000" dirty="0" smtClean="0"/>
          </a:p>
          <a:p>
            <a:endParaRPr lang="en-US" sz="2000" dirty="0" smtClean="0"/>
          </a:p>
        </p:txBody>
      </p:sp>
      <p:sp>
        <p:nvSpPr>
          <p:cNvPr id="4100" name="Slide Number Placeholder 3"/>
          <p:cNvSpPr>
            <a:spLocks noGrp="1"/>
          </p:cNvSpPr>
          <p:nvPr>
            <p:ph type="sldNum" sz="quarter" idx="10"/>
          </p:nvPr>
        </p:nvSpPr>
        <p:spPr>
          <a:noFill/>
        </p:spPr>
        <p:txBody>
          <a:bodyPr/>
          <a:lstStyle/>
          <a:p>
            <a:fld id="{8A9420A6-3AC5-42C1-BB0B-CD6EDC626DD2}"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Why the Emphasis on Subcontracting?</a:t>
            </a:r>
          </a:p>
        </p:txBody>
      </p:sp>
      <p:sp>
        <p:nvSpPr>
          <p:cNvPr id="4099" name="Content Placeholder 2"/>
          <p:cNvSpPr>
            <a:spLocks noGrp="1"/>
          </p:cNvSpPr>
          <p:nvPr>
            <p:ph idx="1"/>
          </p:nvPr>
        </p:nvSpPr>
        <p:spPr>
          <a:xfrm>
            <a:off x="457200" y="1524000"/>
            <a:ext cx="8229600" cy="3886200"/>
          </a:xfrm>
        </p:spPr>
        <p:txBody>
          <a:bodyPr/>
          <a:lstStyle/>
          <a:p>
            <a:r>
              <a:rPr lang="en-US" sz="1600" dirty="0" smtClean="0"/>
              <a:t>FY09-Current </a:t>
            </a:r>
            <a:r>
              <a:rPr lang="en-US" sz="1600" dirty="0"/>
              <a:t>– 96 Final Reports</a:t>
            </a:r>
          </a:p>
          <a:p>
            <a:pPr lvl="2"/>
            <a:r>
              <a:rPr lang="en-US" sz="1600" dirty="0"/>
              <a:t>25 C-Type Contracts @ 86% of goals achieved (-$581M)</a:t>
            </a:r>
          </a:p>
          <a:p>
            <a:pPr lvl="2"/>
            <a:r>
              <a:rPr lang="en-US" sz="1600" dirty="0"/>
              <a:t>71 IDIQ Contracts @ 40% of goals achieved (-$1.3B)</a:t>
            </a:r>
          </a:p>
          <a:p>
            <a:pPr lvl="2" eaLnBrk="1" fontAlgn="auto" hangingPunct="1">
              <a:spcAft>
                <a:spcPts val="0"/>
              </a:spcAft>
              <a:buFont typeface="Arial" pitchFamily="34" charset="0"/>
              <a:buChar char="•"/>
            </a:pPr>
            <a:r>
              <a:rPr lang="en-US" sz="1600" dirty="0"/>
              <a:t>10.4% met all 5 </a:t>
            </a:r>
            <a:r>
              <a:rPr lang="en-US" sz="1600" dirty="0" smtClean="0"/>
              <a:t>goals</a:t>
            </a:r>
          </a:p>
          <a:p>
            <a:pPr lvl="2" eaLnBrk="1" fontAlgn="auto" hangingPunct="1">
              <a:spcAft>
                <a:spcPts val="0"/>
              </a:spcAft>
              <a:buFont typeface="Arial" pitchFamily="34" charset="0"/>
              <a:buChar char="•"/>
            </a:pPr>
            <a:r>
              <a:rPr lang="en-US" sz="1600" dirty="0" smtClean="0"/>
              <a:t>Current SWT Cycle - </a:t>
            </a:r>
            <a:r>
              <a:rPr lang="en-US" sz="1600" dirty="0"/>
              <a:t>Aggregate Goal $266M, Current $</a:t>
            </a:r>
            <a:r>
              <a:rPr lang="en-US" sz="1600" dirty="0" smtClean="0"/>
              <a:t>125M</a:t>
            </a:r>
          </a:p>
          <a:p>
            <a:pPr marL="914400" lvl="2" indent="0" eaLnBrk="1" fontAlgn="auto" hangingPunct="1">
              <a:spcAft>
                <a:spcPts val="0"/>
              </a:spcAft>
              <a:buNone/>
            </a:pPr>
            <a:endParaRPr lang="en-US" sz="1600" dirty="0" smtClean="0"/>
          </a:p>
          <a:p>
            <a:pPr marL="228600" lvl="2">
              <a:buFont typeface="Arial" pitchFamily="34" charset="0"/>
              <a:buChar char="•"/>
              <a:defRPr/>
            </a:pPr>
            <a:r>
              <a:rPr lang="en-US" sz="1600" dirty="0"/>
              <a:t>Recent Protest:</a:t>
            </a:r>
          </a:p>
          <a:p>
            <a:pPr marL="0" indent="0">
              <a:buNone/>
            </a:pPr>
            <a:r>
              <a:rPr lang="en-US" sz="1600" dirty="0">
                <a:solidFill>
                  <a:srgbClr val="000000"/>
                </a:solidFill>
              </a:rPr>
              <a:t>	New Orleans District: "Marginal" rating on factor 5 was assessed based on record of poor performance as demonstrated in ESRS Individual Subcontracting Report, even though the company proposed to exceed SB goals in several categories.  GAO agreed</a:t>
            </a:r>
            <a:endParaRPr lang="en-US" sz="1600" dirty="0"/>
          </a:p>
          <a:p>
            <a:pPr marL="914400" lvl="2" indent="0" eaLnBrk="1" fontAlgn="auto" hangingPunct="1">
              <a:spcAft>
                <a:spcPts val="0"/>
              </a:spcAft>
              <a:buNone/>
            </a:pPr>
            <a:endParaRPr lang="en-US" sz="1600" dirty="0" smtClean="0"/>
          </a:p>
          <a:p>
            <a:pPr lvl="0" eaLnBrk="1" fontAlgn="auto" hangingPunct="1">
              <a:spcAft>
                <a:spcPts val="0"/>
              </a:spcAft>
              <a:buFont typeface="Arial" pitchFamily="34" charset="0"/>
              <a:buChar char="•"/>
            </a:pPr>
            <a:r>
              <a:rPr lang="en-US" sz="1600" kern="1200" dirty="0" smtClean="0">
                <a:solidFill>
                  <a:prstClr val="black"/>
                </a:solidFill>
              </a:rPr>
              <a:t>SBA </a:t>
            </a:r>
            <a:r>
              <a:rPr lang="en-US" sz="1600" kern="1200" dirty="0">
                <a:solidFill>
                  <a:prstClr val="black"/>
                </a:solidFill>
              </a:rPr>
              <a:t>performs compliance reviews</a:t>
            </a:r>
          </a:p>
          <a:p>
            <a:pPr lvl="1" eaLnBrk="1" fontAlgn="auto" hangingPunct="1">
              <a:spcAft>
                <a:spcPts val="0"/>
              </a:spcAft>
              <a:buSzTx/>
              <a:buFont typeface="Arial" pitchFamily="34" charset="0"/>
              <a:buChar char="–"/>
            </a:pPr>
            <a:r>
              <a:rPr lang="en-US" sz="1600" kern="1200" dirty="0" smtClean="0">
                <a:solidFill>
                  <a:prstClr val="black"/>
                </a:solidFill>
                <a:ea typeface="+mn-ea"/>
                <a:cs typeface="+mn-cs"/>
              </a:rPr>
              <a:t>Reviews </a:t>
            </a:r>
            <a:r>
              <a:rPr lang="en-US" sz="1600" kern="1200" dirty="0">
                <a:solidFill>
                  <a:prstClr val="black"/>
                </a:solidFill>
                <a:ea typeface="+mn-ea"/>
                <a:cs typeface="+mn-cs"/>
              </a:rPr>
              <a:t>of ISR/SSR data in </a:t>
            </a:r>
            <a:r>
              <a:rPr lang="en-US" sz="1600" kern="1200" dirty="0" err="1">
                <a:solidFill>
                  <a:prstClr val="black"/>
                </a:solidFill>
                <a:ea typeface="+mn-ea"/>
                <a:cs typeface="+mn-cs"/>
              </a:rPr>
              <a:t>eSRS</a:t>
            </a:r>
            <a:r>
              <a:rPr lang="en-US" sz="1600" kern="1200" dirty="0">
                <a:solidFill>
                  <a:prstClr val="black"/>
                </a:solidFill>
                <a:ea typeface="+mn-ea"/>
                <a:cs typeface="+mn-cs"/>
              </a:rPr>
              <a:t> </a:t>
            </a:r>
          </a:p>
          <a:p>
            <a:pPr lvl="1" eaLnBrk="1" fontAlgn="auto" hangingPunct="1">
              <a:spcAft>
                <a:spcPts val="0"/>
              </a:spcAft>
              <a:buSzTx/>
              <a:buFont typeface="Arial" pitchFamily="34" charset="0"/>
              <a:buChar char="–"/>
            </a:pPr>
            <a:r>
              <a:rPr lang="en-US" sz="1600" kern="1200" dirty="0">
                <a:solidFill>
                  <a:prstClr val="black"/>
                </a:solidFill>
                <a:ea typeface="+mn-ea"/>
                <a:cs typeface="+mn-cs"/>
              </a:rPr>
              <a:t>Full On-Site Compliance Reviews </a:t>
            </a:r>
            <a:endParaRPr lang="en-US" sz="1600" kern="1200" dirty="0" smtClean="0">
              <a:solidFill>
                <a:prstClr val="black"/>
              </a:solidFill>
              <a:ea typeface="+mn-ea"/>
              <a:cs typeface="+mn-cs"/>
            </a:endParaRPr>
          </a:p>
          <a:p>
            <a:pPr lvl="1" eaLnBrk="1" fontAlgn="auto" hangingPunct="1">
              <a:spcAft>
                <a:spcPts val="0"/>
              </a:spcAft>
              <a:buSzTx/>
              <a:buFont typeface="Arial" pitchFamily="34" charset="0"/>
              <a:buChar char="–"/>
            </a:pPr>
            <a:r>
              <a:rPr lang="en-US" sz="1600" kern="1200" dirty="0" smtClean="0">
                <a:solidFill>
                  <a:prstClr val="black"/>
                </a:solidFill>
                <a:ea typeface="+mn-ea"/>
                <a:cs typeface="+mn-cs"/>
              </a:rPr>
              <a:t>Contract Office Due Diligence</a:t>
            </a:r>
            <a:endParaRPr lang="en-US" sz="1600" kern="1200" dirty="0">
              <a:solidFill>
                <a:prstClr val="black"/>
              </a:solidFill>
              <a:ea typeface="+mn-ea"/>
              <a:cs typeface="+mn-cs"/>
            </a:endParaRPr>
          </a:p>
          <a:p>
            <a:pPr lvl="2"/>
            <a:endParaRPr lang="en-US" sz="1600" dirty="0"/>
          </a:p>
          <a:p>
            <a:pPr>
              <a:buNone/>
            </a:pPr>
            <a:endParaRPr lang="en-US" sz="1600" dirty="0" smtClean="0"/>
          </a:p>
          <a:p>
            <a:endParaRPr lang="en-US" sz="1600" dirty="0" smtClean="0"/>
          </a:p>
        </p:txBody>
      </p:sp>
      <p:sp>
        <p:nvSpPr>
          <p:cNvPr id="4100" name="Slide Number Placeholder 3"/>
          <p:cNvSpPr>
            <a:spLocks noGrp="1"/>
          </p:cNvSpPr>
          <p:nvPr>
            <p:ph type="sldNum" sz="quarter" idx="10"/>
          </p:nvPr>
        </p:nvSpPr>
        <p:spPr>
          <a:noFill/>
        </p:spPr>
        <p:txBody>
          <a:bodyPr/>
          <a:lstStyle/>
          <a:p>
            <a:fld id="{8A9420A6-3AC5-42C1-BB0B-CD6EDC626DD2}"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Subcontracting Overview</a:t>
            </a:r>
          </a:p>
        </p:txBody>
      </p:sp>
      <p:sp>
        <p:nvSpPr>
          <p:cNvPr id="4099" name="Content Placeholder 2"/>
          <p:cNvSpPr>
            <a:spLocks noGrp="1"/>
          </p:cNvSpPr>
          <p:nvPr>
            <p:ph idx="1"/>
          </p:nvPr>
        </p:nvSpPr>
        <p:spPr>
          <a:xfrm>
            <a:off x="457200" y="1219200"/>
            <a:ext cx="8229600" cy="3886200"/>
          </a:xfrm>
        </p:spPr>
        <p:txBody>
          <a:bodyPr/>
          <a:lstStyle/>
          <a:p>
            <a:r>
              <a:rPr lang="en-US" dirty="0" smtClean="0"/>
              <a:t>Lots of Work to Subs</a:t>
            </a:r>
          </a:p>
          <a:p>
            <a:r>
              <a:rPr lang="en-US" dirty="0" smtClean="0"/>
              <a:t>Entry Ramp </a:t>
            </a:r>
          </a:p>
          <a:p>
            <a:r>
              <a:rPr lang="en-US" dirty="0" smtClean="0"/>
              <a:t>Corps contracts with the Prime</a:t>
            </a:r>
          </a:p>
          <a:p>
            <a:r>
              <a:rPr lang="en-US" dirty="0" smtClean="0"/>
              <a:t>Government Oversight Loosely Controlled </a:t>
            </a:r>
          </a:p>
          <a:p>
            <a:pPr>
              <a:buNone/>
            </a:pPr>
            <a:endParaRPr lang="en-US" sz="2000" dirty="0" smtClean="0"/>
          </a:p>
          <a:p>
            <a:endParaRPr lang="en-US" sz="2000" dirty="0" smtClean="0"/>
          </a:p>
        </p:txBody>
      </p:sp>
      <p:sp>
        <p:nvSpPr>
          <p:cNvPr id="4100" name="Slide Number Placeholder 3"/>
          <p:cNvSpPr>
            <a:spLocks noGrp="1"/>
          </p:cNvSpPr>
          <p:nvPr>
            <p:ph type="sldNum" sz="quarter" idx="10"/>
          </p:nvPr>
        </p:nvSpPr>
        <p:spPr>
          <a:noFill/>
        </p:spPr>
        <p:txBody>
          <a:bodyPr/>
          <a:lstStyle/>
          <a:p>
            <a:fld id="{8A9420A6-3AC5-42C1-BB0B-CD6EDC626DD2}" type="slidenum">
              <a:rPr lang="en-US" smtClean="0"/>
              <a:pPr/>
              <a:t>4</a:t>
            </a:fld>
            <a:endParaRPr lang="en-US" dirty="0" smtClean="0"/>
          </a:p>
        </p:txBody>
      </p:sp>
      <p:pic>
        <p:nvPicPr>
          <p:cNvPr id="5" name="Picture 4" descr="cycle.jpg"/>
          <p:cNvPicPr>
            <a:picLocks noChangeAspect="1"/>
          </p:cNvPicPr>
          <p:nvPr/>
        </p:nvPicPr>
        <p:blipFill>
          <a:blip r:embed="rId2" cstate="print"/>
          <a:stretch>
            <a:fillRect/>
          </a:stretch>
        </p:blipFill>
        <p:spPr>
          <a:xfrm>
            <a:off x="3124200" y="3962400"/>
            <a:ext cx="2257425" cy="2028825"/>
          </a:xfrm>
          <a:prstGeom prst="rect">
            <a:avLst/>
          </a:prstGeom>
        </p:spPr>
      </p:pic>
      <p:sp>
        <p:nvSpPr>
          <p:cNvPr id="7" name="TextBox 6"/>
          <p:cNvSpPr txBox="1"/>
          <p:nvPr/>
        </p:nvSpPr>
        <p:spPr>
          <a:xfrm>
            <a:off x="3048000" y="3581400"/>
            <a:ext cx="2351926" cy="369332"/>
          </a:xfrm>
          <a:prstGeom prst="rect">
            <a:avLst/>
          </a:prstGeom>
          <a:noFill/>
        </p:spPr>
        <p:txBody>
          <a:bodyPr wrap="none" rtlCol="0">
            <a:spAutoFit/>
          </a:bodyPr>
          <a:lstStyle/>
          <a:p>
            <a:r>
              <a:rPr lang="en-US" dirty="0" smtClean="0">
                <a:solidFill>
                  <a:srgbClr val="FF0000"/>
                </a:solidFill>
              </a:rPr>
              <a:t>SB Participation Plan</a:t>
            </a:r>
            <a:endParaRPr lang="en-US" dirty="0">
              <a:solidFill>
                <a:srgbClr val="FF0000"/>
              </a:solidFill>
            </a:endParaRPr>
          </a:p>
        </p:txBody>
      </p:sp>
      <p:sp>
        <p:nvSpPr>
          <p:cNvPr id="8" name="TextBox 7"/>
          <p:cNvSpPr txBox="1"/>
          <p:nvPr/>
        </p:nvSpPr>
        <p:spPr>
          <a:xfrm>
            <a:off x="5410200" y="4686300"/>
            <a:ext cx="2621230" cy="369332"/>
          </a:xfrm>
          <a:prstGeom prst="rect">
            <a:avLst/>
          </a:prstGeom>
          <a:noFill/>
        </p:spPr>
        <p:txBody>
          <a:bodyPr wrap="none" rtlCol="0">
            <a:spAutoFit/>
          </a:bodyPr>
          <a:lstStyle/>
          <a:p>
            <a:r>
              <a:rPr lang="en-US" dirty="0" smtClean="0">
                <a:solidFill>
                  <a:srgbClr val="FF0000"/>
                </a:solidFill>
              </a:rPr>
              <a:t>SB Subcontracting Plan</a:t>
            </a:r>
            <a:endParaRPr lang="en-US" dirty="0">
              <a:solidFill>
                <a:srgbClr val="FF0000"/>
              </a:solidFill>
            </a:endParaRPr>
          </a:p>
        </p:txBody>
      </p:sp>
      <p:sp>
        <p:nvSpPr>
          <p:cNvPr id="9" name="TextBox 8"/>
          <p:cNvSpPr txBox="1"/>
          <p:nvPr/>
        </p:nvSpPr>
        <p:spPr>
          <a:xfrm>
            <a:off x="2895600" y="6019800"/>
            <a:ext cx="2787943" cy="369332"/>
          </a:xfrm>
          <a:prstGeom prst="rect">
            <a:avLst/>
          </a:prstGeom>
          <a:noFill/>
        </p:spPr>
        <p:txBody>
          <a:bodyPr wrap="none" rtlCol="0">
            <a:spAutoFit/>
          </a:bodyPr>
          <a:lstStyle/>
          <a:p>
            <a:r>
              <a:rPr lang="en-US" dirty="0" smtClean="0">
                <a:solidFill>
                  <a:srgbClr val="FF0000"/>
                </a:solidFill>
              </a:rPr>
              <a:t>Subcontracting Reporting</a:t>
            </a:r>
            <a:endParaRPr lang="en-US" dirty="0">
              <a:solidFill>
                <a:srgbClr val="FF0000"/>
              </a:solidFill>
            </a:endParaRPr>
          </a:p>
        </p:txBody>
      </p:sp>
      <p:sp>
        <p:nvSpPr>
          <p:cNvPr id="10" name="TextBox 9"/>
          <p:cNvSpPr txBox="1"/>
          <p:nvPr/>
        </p:nvSpPr>
        <p:spPr>
          <a:xfrm>
            <a:off x="253897" y="4484375"/>
            <a:ext cx="3013902" cy="1015663"/>
          </a:xfrm>
          <a:prstGeom prst="rect">
            <a:avLst/>
          </a:prstGeom>
          <a:noFill/>
        </p:spPr>
        <p:txBody>
          <a:bodyPr wrap="none" rtlCol="0">
            <a:spAutoFit/>
          </a:bodyPr>
          <a:lstStyle/>
          <a:p>
            <a:endParaRPr lang="en-US" dirty="0"/>
          </a:p>
          <a:p>
            <a:r>
              <a:rPr lang="en-US" sz="1400" dirty="0">
                <a:solidFill>
                  <a:srgbClr val="FF0000"/>
                </a:solidFill>
              </a:rPr>
              <a:t> CONTRACTOR PERFORMANCE </a:t>
            </a:r>
          </a:p>
          <a:p>
            <a:r>
              <a:rPr lang="en-US" sz="1400" dirty="0">
                <a:solidFill>
                  <a:srgbClr val="FF0000"/>
                </a:solidFill>
              </a:rPr>
              <a:t>ASSESSMENT REPORTING </a:t>
            </a:r>
          </a:p>
          <a:p>
            <a:r>
              <a:rPr lang="en-US" sz="1400" dirty="0" smtClean="0">
                <a:solidFill>
                  <a:srgbClr val="FF0000"/>
                </a:solidFill>
              </a:rPr>
              <a:t>SYSTEM (CPARS) </a:t>
            </a:r>
            <a:endParaRPr lang="en-US" sz="1400" dirty="0">
              <a:solidFill>
                <a:srgbClr val="FF0000"/>
              </a:solidFill>
            </a:endParaRPr>
          </a:p>
        </p:txBody>
      </p:sp>
    </p:spTree>
    <p:extLst>
      <p:ext uri="{BB962C8B-B14F-4D97-AF65-F5344CB8AC3E}">
        <p14:creationId xmlns:p14="http://schemas.microsoft.com/office/powerpoint/2010/main" val="1631609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5109091"/>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err="1" smtClean="0">
                <a:solidFill>
                  <a:srgbClr val="000000"/>
                </a:solidFill>
                <a:latin typeface="+mn-lt"/>
                <a:cs typeface="Arial" pitchFamily="34" charset="0"/>
              </a:rPr>
              <a:t>Regs</a:t>
            </a:r>
            <a:r>
              <a:rPr lang="en-US" sz="2000" dirty="0" smtClean="0">
                <a:solidFill>
                  <a:srgbClr val="000000"/>
                </a:solidFill>
                <a:latin typeface="+mn-lt"/>
                <a:cs typeface="Arial" pitchFamily="34" charset="0"/>
              </a:rPr>
              <a:t> </a:t>
            </a:r>
            <a:r>
              <a:rPr lang="en-US" dirty="0" smtClean="0">
                <a:solidFill>
                  <a:srgbClr val="000000"/>
                </a:solidFill>
                <a:latin typeface="+mn-lt"/>
                <a:cs typeface="Arial" pitchFamily="34" charset="0"/>
              </a:rPr>
              <a:t>(FAR 19.7, </a:t>
            </a:r>
            <a:r>
              <a:rPr lang="en-US" dirty="0" smtClean="0">
                <a:solidFill>
                  <a:srgbClr val="000000"/>
                </a:solidFill>
              </a:rPr>
              <a:t>15.304-5)</a:t>
            </a:r>
          </a:p>
          <a:p>
            <a:pPr marL="228600" indent="-228600">
              <a:buFont typeface="Arial" pitchFamily="34" charset="0"/>
              <a:buChar char="•"/>
              <a:defRPr/>
            </a:pPr>
            <a:r>
              <a:rPr lang="en-US" sz="2000" dirty="0" smtClean="0">
                <a:solidFill>
                  <a:srgbClr val="000000"/>
                </a:solidFill>
                <a:latin typeface="+mn-lt"/>
                <a:cs typeface="Arial" pitchFamily="34" charset="0"/>
              </a:rPr>
              <a:t>SB Goals </a:t>
            </a:r>
            <a:r>
              <a:rPr lang="en-US" dirty="0" smtClean="0">
                <a:solidFill>
                  <a:srgbClr val="000000"/>
                </a:solidFill>
                <a:latin typeface="+mn-lt"/>
                <a:cs typeface="Arial" pitchFamily="34" charset="0"/>
              </a:rPr>
              <a:t>(FAR 19.705-4(c))</a:t>
            </a:r>
          </a:p>
          <a:p>
            <a:pPr marL="685800" lvl="1" indent="-228600">
              <a:buFont typeface="Arial" pitchFamily="34" charset="0"/>
              <a:buChar char="•"/>
              <a:defRPr/>
            </a:pPr>
            <a:r>
              <a:rPr lang="en-US" dirty="0" smtClean="0">
                <a:solidFill>
                  <a:schemeClr val="tx2"/>
                </a:solidFill>
              </a:rPr>
              <a:t>“…should </a:t>
            </a:r>
            <a:r>
              <a:rPr lang="en-US" dirty="0">
                <a:solidFill>
                  <a:schemeClr val="tx2"/>
                </a:solidFill>
              </a:rPr>
              <a:t>be set at a level that the parties reasonably expect can result from the </a:t>
            </a:r>
            <a:r>
              <a:rPr lang="en-US" dirty="0" err="1">
                <a:solidFill>
                  <a:schemeClr val="tx2"/>
                </a:solidFill>
              </a:rPr>
              <a:t>offeror</a:t>
            </a:r>
            <a:r>
              <a:rPr lang="en-US" dirty="0">
                <a:solidFill>
                  <a:schemeClr val="tx2"/>
                </a:solidFill>
              </a:rPr>
              <a:t> expending good faith </a:t>
            </a:r>
            <a:r>
              <a:rPr lang="en-US" dirty="0" smtClean="0">
                <a:solidFill>
                  <a:schemeClr val="tx2"/>
                </a:solidFill>
              </a:rPr>
              <a:t>efforts”</a:t>
            </a:r>
            <a:endParaRPr lang="en-US" dirty="0" smtClean="0">
              <a:solidFill>
                <a:schemeClr val="tx2"/>
              </a:solidFill>
              <a:latin typeface="+mn-lt"/>
              <a:cs typeface="Arial" pitchFamily="34" charset="0"/>
            </a:endParaRPr>
          </a:p>
          <a:p>
            <a:pPr marL="685800" lvl="1" indent="-228600">
              <a:buFont typeface="Arial" pitchFamily="34" charset="0"/>
              <a:buChar char="•"/>
              <a:defRPr/>
            </a:pPr>
            <a:r>
              <a:rPr lang="en-US" dirty="0" smtClean="0">
                <a:solidFill>
                  <a:schemeClr val="tx1"/>
                </a:solidFill>
                <a:latin typeface="+mn-lt"/>
                <a:cs typeface="Arial" pitchFamily="34" charset="0"/>
              </a:rPr>
              <a:t>SWT-Minimum w/ onus on contractor to use market research to determine best effort.</a:t>
            </a:r>
          </a:p>
          <a:p>
            <a:pPr marL="685800" lvl="1" indent="-228600">
              <a:buFont typeface="Arial" pitchFamily="34" charset="0"/>
              <a:buChar char="•"/>
              <a:defRPr/>
            </a:pPr>
            <a:r>
              <a:rPr lang="en-US" dirty="0" smtClean="0">
                <a:solidFill>
                  <a:schemeClr val="tx1"/>
                </a:solidFill>
                <a:latin typeface="+mn-lt"/>
                <a:cs typeface="Arial" pitchFamily="34" charset="0"/>
              </a:rPr>
              <a:t>SWT-SB, SDB, HZ, WOSB, SDVOSB, HBCU/MI minimums presented as % of total contract value</a:t>
            </a:r>
          </a:p>
          <a:p>
            <a:pPr marL="228600" lvl="2" indent="-228600">
              <a:buFont typeface="Arial" pitchFamily="34" charset="0"/>
              <a:buChar char="•"/>
              <a:defRPr/>
            </a:pPr>
            <a:r>
              <a:rPr lang="en-US" sz="2000" dirty="0" smtClean="0">
                <a:solidFill>
                  <a:schemeClr val="tx1"/>
                </a:solidFill>
                <a:latin typeface="+mn-lt"/>
                <a:cs typeface="Arial" pitchFamily="34" charset="0"/>
              </a:rPr>
              <a:t>Who Submits</a:t>
            </a:r>
          </a:p>
          <a:p>
            <a:pPr marL="685800" lvl="3" indent="-228600">
              <a:buFont typeface="Arial" pitchFamily="34" charset="0"/>
              <a:buChar char="•"/>
              <a:defRPr/>
            </a:pPr>
            <a:r>
              <a:rPr lang="en-US" sz="2000" dirty="0" smtClean="0">
                <a:solidFill>
                  <a:schemeClr val="tx1"/>
                </a:solidFill>
                <a:latin typeface="+mn-lt"/>
                <a:cs typeface="Arial" pitchFamily="34" charset="0"/>
              </a:rPr>
              <a:t>Large and Small (Unrestricted </a:t>
            </a:r>
            <a:r>
              <a:rPr lang="en-US" sz="2000" dirty="0" err="1" smtClean="0">
                <a:solidFill>
                  <a:schemeClr val="tx1"/>
                </a:solidFill>
                <a:latin typeface="+mn-lt"/>
                <a:cs typeface="Arial" pitchFamily="34" charset="0"/>
              </a:rPr>
              <a:t>const</a:t>
            </a:r>
            <a:r>
              <a:rPr lang="en-US" sz="2000" dirty="0" smtClean="0">
                <a:solidFill>
                  <a:schemeClr val="tx1"/>
                </a:solidFill>
                <a:latin typeface="+mn-lt"/>
                <a:cs typeface="Arial" pitchFamily="34" charset="0"/>
              </a:rPr>
              <a:t> over $1.5M)</a:t>
            </a:r>
          </a:p>
          <a:p>
            <a:pPr marL="685800" lvl="3" indent="-228600">
              <a:buFont typeface="Arial" pitchFamily="34" charset="0"/>
              <a:buChar char="•"/>
              <a:defRPr/>
            </a:pPr>
            <a:r>
              <a:rPr lang="en-US" dirty="0" smtClean="0">
                <a:solidFill>
                  <a:schemeClr val="tx1"/>
                </a:solidFill>
                <a:latin typeface="+mn-lt"/>
                <a:cs typeface="Arial" pitchFamily="34" charset="0"/>
              </a:rPr>
              <a:t>SB counts their own participation (No Subcontracting Plan </a:t>
            </a:r>
            <a:r>
              <a:rPr lang="en-US" dirty="0" err="1" smtClean="0">
                <a:solidFill>
                  <a:schemeClr val="tx1"/>
                </a:solidFill>
                <a:latin typeface="+mn-lt"/>
                <a:cs typeface="Arial" pitchFamily="34" charset="0"/>
              </a:rPr>
              <a:t>Req’d</a:t>
            </a:r>
            <a:r>
              <a:rPr lang="en-US" dirty="0" smtClean="0">
                <a:solidFill>
                  <a:schemeClr val="tx1"/>
                </a:solidFill>
                <a:latin typeface="+mn-lt"/>
                <a:cs typeface="Arial" pitchFamily="34" charset="0"/>
              </a:rPr>
              <a:t>) </a:t>
            </a:r>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SB Participation Factor</a:t>
            </a:r>
            <a:endParaRPr lang="en-US" sz="4000" dirty="0">
              <a:solidFill>
                <a:schemeClr val="tx1"/>
              </a:solidFill>
            </a:endParaRPr>
          </a:p>
          <a:p>
            <a:pPr algn="ct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6263253"/>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chemeClr val="tx1"/>
                </a:solidFill>
                <a:latin typeface="+mn-lt"/>
                <a:cs typeface="Arial" pitchFamily="34" charset="0"/>
              </a:rPr>
              <a:t>Criteria for Evaluation </a:t>
            </a:r>
            <a:r>
              <a:rPr lang="en-US" dirty="0" smtClean="0">
                <a:solidFill>
                  <a:schemeClr val="tx2"/>
                </a:solidFill>
                <a:latin typeface="+mn-lt"/>
                <a:cs typeface="Arial" pitchFamily="34" charset="0"/>
              </a:rPr>
              <a:t>(</a:t>
            </a:r>
            <a:r>
              <a:rPr lang="en-US" dirty="0" smtClean="0">
                <a:solidFill>
                  <a:schemeClr val="tx2"/>
                </a:solidFill>
              </a:rPr>
              <a:t>DFAR 215.304</a:t>
            </a:r>
            <a:r>
              <a:rPr lang="en-US" dirty="0">
                <a:solidFill>
                  <a:schemeClr val="tx2"/>
                </a:solidFill>
              </a:rPr>
              <a:t>(c)(i)(A)</a:t>
            </a:r>
            <a:r>
              <a:rPr lang="en-US" dirty="0" smtClean="0">
                <a:solidFill>
                  <a:schemeClr val="tx2"/>
                </a:solidFill>
              </a:rPr>
              <a:t> PGI)</a:t>
            </a:r>
            <a:endParaRPr lang="en-US" dirty="0" smtClean="0">
              <a:solidFill>
                <a:schemeClr val="tx2"/>
              </a:solidFill>
              <a:latin typeface="+mn-lt"/>
              <a:cs typeface="Arial" pitchFamily="34" charset="0"/>
            </a:endParaRPr>
          </a:p>
          <a:p>
            <a:pPr>
              <a:buFont typeface="Arial" pitchFamily="34" charset="0"/>
              <a:buChar char="•"/>
              <a:defRPr/>
            </a:pPr>
            <a:endParaRPr lang="en-US" sz="1300" dirty="0" smtClean="0">
              <a:solidFill>
                <a:schemeClr val="tx1"/>
              </a:solidFill>
            </a:endParaRPr>
          </a:p>
          <a:p>
            <a:pPr lvl="1">
              <a:buFont typeface="Arial" pitchFamily="34" charset="0"/>
              <a:buChar char="•"/>
              <a:defRPr/>
            </a:pPr>
            <a:r>
              <a:rPr lang="en-US" sz="1400" dirty="0" smtClean="0">
                <a:solidFill>
                  <a:schemeClr val="tx1"/>
                </a:solidFill>
              </a:rPr>
              <a:t> </a:t>
            </a:r>
            <a:r>
              <a:rPr lang="en-US" sz="1400" dirty="0">
                <a:solidFill>
                  <a:schemeClr val="tx1"/>
                </a:solidFill>
              </a:rPr>
              <a:t>The </a:t>
            </a:r>
            <a:r>
              <a:rPr lang="en-US" sz="1400" dirty="0">
                <a:solidFill>
                  <a:srgbClr val="FF0000"/>
                </a:solidFill>
              </a:rPr>
              <a:t>extent of participation </a:t>
            </a:r>
            <a:r>
              <a:rPr lang="en-US" sz="1400" dirty="0">
                <a:solidFill>
                  <a:schemeClr val="tx1"/>
                </a:solidFill>
              </a:rPr>
              <a:t>of SB firms in terms of the value of the total acquisition and the extent </a:t>
            </a:r>
            <a:r>
              <a:rPr lang="en-US" sz="1400" dirty="0" smtClean="0">
                <a:solidFill>
                  <a:schemeClr val="tx1"/>
                </a:solidFill>
              </a:rPr>
              <a:t>of </a:t>
            </a:r>
            <a:r>
              <a:rPr lang="en-US" sz="1400" dirty="0">
                <a:solidFill>
                  <a:schemeClr val="tx1"/>
                </a:solidFill>
              </a:rPr>
              <a:t>which the proposals meets or exceeds small business participation goals for this </a:t>
            </a:r>
            <a:r>
              <a:rPr lang="en-US" sz="1400" dirty="0" smtClean="0">
                <a:solidFill>
                  <a:schemeClr val="tx1"/>
                </a:solidFill>
              </a:rPr>
              <a:t>acquisition.</a:t>
            </a:r>
          </a:p>
          <a:p>
            <a:pPr lvl="2">
              <a:buFont typeface="Arial" pitchFamily="34" charset="0"/>
              <a:buChar char="•"/>
              <a:defRPr/>
            </a:pPr>
            <a:r>
              <a:rPr lang="en-US" sz="1200" dirty="0" smtClean="0">
                <a:solidFill>
                  <a:schemeClr val="tx1"/>
                </a:solidFill>
              </a:rPr>
              <a:t>Strength (+) – meets all minimums, significantly exceeds one or more, supporting market research</a:t>
            </a:r>
          </a:p>
          <a:p>
            <a:pPr lvl="2">
              <a:buFont typeface="Arial" pitchFamily="34" charset="0"/>
              <a:buChar char="•"/>
              <a:defRPr/>
            </a:pPr>
            <a:r>
              <a:rPr lang="en-US" sz="1200" dirty="0" smtClean="0">
                <a:solidFill>
                  <a:schemeClr val="tx1"/>
                </a:solidFill>
              </a:rPr>
              <a:t>Strength – meets all minimums, supporting market research</a:t>
            </a:r>
          </a:p>
          <a:p>
            <a:pPr lvl="2">
              <a:buFont typeface="Arial" pitchFamily="34" charset="0"/>
              <a:buChar char="•"/>
              <a:defRPr/>
            </a:pPr>
            <a:r>
              <a:rPr lang="en-US" sz="1200" dirty="0" smtClean="0">
                <a:solidFill>
                  <a:schemeClr val="tx1"/>
                </a:solidFill>
              </a:rPr>
              <a:t>Weakness – when only a SB minimum is required: meets SB overall minimum, does not address other goals (SDB, HZ, WOSB, SDVOSB), OR no market research</a:t>
            </a:r>
          </a:p>
          <a:p>
            <a:pPr lvl="2">
              <a:buFont typeface="Arial" pitchFamily="34" charset="0"/>
              <a:buChar char="•"/>
              <a:defRPr/>
            </a:pPr>
            <a:r>
              <a:rPr lang="en-US" sz="1200" dirty="0" smtClean="0">
                <a:solidFill>
                  <a:schemeClr val="tx1"/>
                </a:solidFill>
              </a:rPr>
              <a:t>Deficiency – does not address any of the specified minimum goals</a:t>
            </a:r>
          </a:p>
          <a:p>
            <a:pPr lvl="2">
              <a:buFont typeface="Arial" pitchFamily="34" charset="0"/>
              <a:buChar char="•"/>
              <a:defRPr/>
            </a:pPr>
            <a:endParaRPr lang="en-US" sz="1200" dirty="0">
              <a:solidFill>
                <a:schemeClr val="tx1"/>
              </a:solidFill>
            </a:endParaRPr>
          </a:p>
          <a:p>
            <a:pPr lvl="1">
              <a:buFont typeface="Arial" pitchFamily="34" charset="0"/>
              <a:buChar char="•"/>
              <a:defRPr/>
            </a:pPr>
            <a:r>
              <a:rPr lang="en-US" sz="1300" dirty="0" smtClean="0">
                <a:solidFill>
                  <a:schemeClr val="tx1"/>
                </a:solidFill>
              </a:rPr>
              <a:t> </a:t>
            </a:r>
            <a:r>
              <a:rPr lang="en-US" sz="1400" dirty="0" smtClean="0">
                <a:solidFill>
                  <a:schemeClr val="tx1"/>
                </a:solidFill>
              </a:rPr>
              <a:t>The extent to which SB firms are </a:t>
            </a:r>
            <a:r>
              <a:rPr lang="en-US" sz="1400" dirty="0" smtClean="0">
                <a:solidFill>
                  <a:srgbClr val="FF0000"/>
                </a:solidFill>
              </a:rPr>
              <a:t>specifically identified </a:t>
            </a:r>
            <a:r>
              <a:rPr lang="en-US" sz="1400" dirty="0" smtClean="0">
                <a:solidFill>
                  <a:schemeClr val="tx1"/>
                </a:solidFill>
              </a:rPr>
              <a:t>in proposals;</a:t>
            </a:r>
          </a:p>
          <a:p>
            <a:pPr lvl="2">
              <a:buFont typeface="Arial" pitchFamily="34" charset="0"/>
              <a:buChar char="•"/>
              <a:defRPr/>
            </a:pPr>
            <a:r>
              <a:rPr lang="en-US" sz="1200" dirty="0">
                <a:solidFill>
                  <a:schemeClr val="tx1"/>
                </a:solidFill>
              </a:rPr>
              <a:t>Strength (+) – </a:t>
            </a:r>
            <a:r>
              <a:rPr lang="en-US" sz="1200" dirty="0" smtClean="0">
                <a:solidFill>
                  <a:schemeClr val="tx1"/>
                </a:solidFill>
              </a:rPr>
              <a:t>identified by name w/ redundancy in all goals – multiple lists corresponding to various TO scenarios and tied to specific work</a:t>
            </a:r>
            <a:endParaRPr lang="en-US" sz="1200" dirty="0">
              <a:solidFill>
                <a:schemeClr val="tx1"/>
              </a:solidFill>
            </a:endParaRPr>
          </a:p>
          <a:p>
            <a:pPr lvl="2">
              <a:buFont typeface="Arial" pitchFamily="34" charset="0"/>
              <a:buChar char="•"/>
              <a:defRPr/>
            </a:pPr>
            <a:r>
              <a:rPr lang="en-US" sz="1200" dirty="0">
                <a:solidFill>
                  <a:schemeClr val="tx1"/>
                </a:solidFill>
              </a:rPr>
              <a:t>Strength – i</a:t>
            </a:r>
            <a:r>
              <a:rPr lang="en-US" sz="1200" dirty="0" smtClean="0">
                <a:solidFill>
                  <a:schemeClr val="tx1"/>
                </a:solidFill>
              </a:rPr>
              <a:t>dentified by name and tied to specific work</a:t>
            </a:r>
            <a:endParaRPr lang="en-US" sz="1200" dirty="0">
              <a:solidFill>
                <a:schemeClr val="tx1"/>
              </a:solidFill>
            </a:endParaRPr>
          </a:p>
          <a:p>
            <a:pPr lvl="2">
              <a:buFont typeface="Arial" pitchFamily="34" charset="0"/>
              <a:buChar char="•"/>
              <a:defRPr/>
            </a:pPr>
            <a:r>
              <a:rPr lang="en-US" sz="1200" dirty="0">
                <a:solidFill>
                  <a:schemeClr val="tx1"/>
                </a:solidFill>
              </a:rPr>
              <a:t>Weakness – </a:t>
            </a:r>
            <a:r>
              <a:rPr lang="en-US" sz="1200" dirty="0" smtClean="0">
                <a:solidFill>
                  <a:schemeClr val="tx1"/>
                </a:solidFill>
              </a:rPr>
              <a:t>some not identified or linked to specific work, unclear linkage</a:t>
            </a:r>
            <a:endParaRPr lang="en-US" sz="1200" dirty="0">
              <a:solidFill>
                <a:schemeClr val="tx1"/>
              </a:solidFill>
            </a:endParaRPr>
          </a:p>
          <a:p>
            <a:pPr lvl="2">
              <a:buFont typeface="Arial" pitchFamily="34" charset="0"/>
              <a:buChar char="•"/>
              <a:defRPr/>
            </a:pPr>
            <a:r>
              <a:rPr lang="en-US" sz="1200" dirty="0">
                <a:solidFill>
                  <a:schemeClr val="tx1"/>
                </a:solidFill>
              </a:rPr>
              <a:t>Deficiency – </a:t>
            </a:r>
            <a:r>
              <a:rPr lang="en-US" sz="1200" dirty="0" smtClean="0">
                <a:solidFill>
                  <a:schemeClr val="tx1"/>
                </a:solidFill>
              </a:rPr>
              <a:t>SB firms not identified by name only SB category</a:t>
            </a:r>
          </a:p>
          <a:p>
            <a:pPr lvl="2">
              <a:buFont typeface="Arial" pitchFamily="34" charset="0"/>
              <a:buChar char="•"/>
              <a:defRPr/>
            </a:pPr>
            <a:endParaRPr lang="en-US" sz="1200" dirty="0">
              <a:solidFill>
                <a:schemeClr val="tx1"/>
              </a:solidFill>
            </a:endParaRPr>
          </a:p>
          <a:p>
            <a:pPr lvl="1">
              <a:buFont typeface="Arial" pitchFamily="34" charset="0"/>
              <a:buChar char="•"/>
              <a:defRPr/>
            </a:pPr>
            <a:r>
              <a:rPr lang="en-US" sz="1400" dirty="0" smtClean="0">
                <a:solidFill>
                  <a:schemeClr val="tx1"/>
                </a:solidFill>
              </a:rPr>
              <a:t>The </a:t>
            </a:r>
            <a:r>
              <a:rPr lang="en-US" sz="1400" dirty="0">
                <a:solidFill>
                  <a:srgbClr val="FF0000"/>
                </a:solidFill>
              </a:rPr>
              <a:t>complexity and variety </a:t>
            </a:r>
            <a:r>
              <a:rPr lang="en-US" sz="1400" dirty="0">
                <a:solidFill>
                  <a:schemeClr val="tx1"/>
                </a:solidFill>
              </a:rPr>
              <a:t>of the work small firms are to perform</a:t>
            </a:r>
            <a:r>
              <a:rPr lang="en-US" sz="1400" dirty="0" smtClean="0">
                <a:solidFill>
                  <a:schemeClr val="tx1"/>
                </a:solidFill>
              </a:rPr>
              <a:t>;</a:t>
            </a:r>
          </a:p>
          <a:p>
            <a:pPr lvl="2">
              <a:buFont typeface="Arial" pitchFamily="34" charset="0"/>
              <a:buChar char="•"/>
              <a:defRPr/>
            </a:pPr>
            <a:r>
              <a:rPr lang="en-US" sz="1200" dirty="0">
                <a:solidFill>
                  <a:schemeClr val="tx1"/>
                </a:solidFill>
              </a:rPr>
              <a:t>Strength (+) – </a:t>
            </a:r>
            <a:r>
              <a:rPr lang="en-US" sz="1200" dirty="0" smtClean="0">
                <a:solidFill>
                  <a:schemeClr val="tx1"/>
                </a:solidFill>
              </a:rPr>
              <a:t>all significant work designated for SB</a:t>
            </a:r>
            <a:endParaRPr lang="en-US" sz="1200" dirty="0">
              <a:solidFill>
                <a:schemeClr val="tx1"/>
              </a:solidFill>
            </a:endParaRPr>
          </a:p>
          <a:p>
            <a:pPr lvl="2">
              <a:buFont typeface="Arial" pitchFamily="34" charset="0"/>
              <a:buChar char="•"/>
              <a:defRPr/>
            </a:pPr>
            <a:r>
              <a:rPr lang="en-US" sz="1200" dirty="0">
                <a:solidFill>
                  <a:schemeClr val="tx1"/>
                </a:solidFill>
              </a:rPr>
              <a:t>Strength – </a:t>
            </a:r>
            <a:r>
              <a:rPr lang="en-US" sz="1200" dirty="0" smtClean="0">
                <a:solidFill>
                  <a:schemeClr val="tx1"/>
                </a:solidFill>
              </a:rPr>
              <a:t>most significant work designated for SB</a:t>
            </a:r>
            <a:endParaRPr lang="en-US" sz="1200" dirty="0">
              <a:solidFill>
                <a:schemeClr val="tx1"/>
              </a:solidFill>
            </a:endParaRPr>
          </a:p>
          <a:p>
            <a:pPr lvl="2">
              <a:buFont typeface="Arial" pitchFamily="34" charset="0"/>
              <a:buChar char="•"/>
              <a:defRPr/>
            </a:pPr>
            <a:r>
              <a:rPr lang="en-US" sz="1200" dirty="0">
                <a:solidFill>
                  <a:schemeClr val="tx1"/>
                </a:solidFill>
              </a:rPr>
              <a:t>Weakness </a:t>
            </a:r>
            <a:r>
              <a:rPr lang="en-US" sz="1200" dirty="0" smtClean="0">
                <a:solidFill>
                  <a:schemeClr val="tx1"/>
                </a:solidFill>
              </a:rPr>
              <a:t>– insufficient significant work designated for SB</a:t>
            </a:r>
            <a:endParaRPr lang="en-US" sz="1200" dirty="0">
              <a:solidFill>
                <a:schemeClr val="tx1"/>
              </a:solidFill>
            </a:endParaRPr>
          </a:p>
          <a:p>
            <a:pPr lvl="2">
              <a:buFont typeface="Arial" pitchFamily="34" charset="0"/>
              <a:buChar char="•"/>
              <a:defRPr/>
            </a:pPr>
            <a:r>
              <a:rPr lang="en-US" sz="1200" dirty="0">
                <a:solidFill>
                  <a:schemeClr val="tx1"/>
                </a:solidFill>
              </a:rPr>
              <a:t>Deficiency – </a:t>
            </a:r>
            <a:r>
              <a:rPr lang="en-US" sz="1200" dirty="0" smtClean="0">
                <a:solidFill>
                  <a:schemeClr val="tx1"/>
                </a:solidFill>
              </a:rPr>
              <a:t>only insignificant work designed for SB</a:t>
            </a:r>
            <a:endParaRPr lang="en-US" sz="1200" dirty="0">
              <a:solidFill>
                <a:schemeClr val="tx1"/>
              </a:solidFill>
            </a:endParaRPr>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SB Participation Factor</a:t>
            </a:r>
            <a:endParaRPr lang="en-US" sz="4000" dirty="0">
              <a:solidFill>
                <a:schemeClr val="tx1"/>
              </a:solidFill>
            </a:endParaRPr>
          </a:p>
          <a:p>
            <a:pPr algn="ctr"/>
            <a:endParaRPr lang="en-US" sz="2400" b="1" dirty="0">
              <a:solidFill>
                <a:schemeClr val="tx1"/>
              </a:solidFill>
            </a:endParaRPr>
          </a:p>
        </p:txBody>
      </p:sp>
    </p:spTree>
    <p:extLst>
      <p:ext uri="{BB962C8B-B14F-4D97-AF65-F5344CB8AC3E}">
        <p14:creationId xmlns:p14="http://schemas.microsoft.com/office/powerpoint/2010/main" val="1767033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5586145"/>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chemeClr val="tx1"/>
                </a:solidFill>
                <a:latin typeface="+mn-lt"/>
                <a:cs typeface="Arial" pitchFamily="34" charset="0"/>
              </a:rPr>
              <a:t>Criteria for Evaluation </a:t>
            </a:r>
            <a:r>
              <a:rPr lang="en-US" dirty="0" smtClean="0">
                <a:solidFill>
                  <a:schemeClr val="tx2"/>
                </a:solidFill>
                <a:latin typeface="+mn-lt"/>
                <a:cs typeface="Arial" pitchFamily="34" charset="0"/>
              </a:rPr>
              <a:t>(</a:t>
            </a:r>
            <a:r>
              <a:rPr lang="en-US" dirty="0" smtClean="0">
                <a:solidFill>
                  <a:schemeClr val="tx2"/>
                </a:solidFill>
              </a:rPr>
              <a:t>DFAR 215.304</a:t>
            </a:r>
            <a:r>
              <a:rPr lang="en-US" dirty="0">
                <a:solidFill>
                  <a:schemeClr val="tx2"/>
                </a:solidFill>
              </a:rPr>
              <a:t>(c)(i)(A)</a:t>
            </a:r>
            <a:r>
              <a:rPr lang="en-US" dirty="0" smtClean="0">
                <a:solidFill>
                  <a:schemeClr val="tx2"/>
                </a:solidFill>
              </a:rPr>
              <a:t> PGI) (continued)</a:t>
            </a:r>
            <a:endParaRPr lang="en-US" dirty="0" smtClean="0">
              <a:solidFill>
                <a:schemeClr val="tx2"/>
              </a:solidFill>
              <a:latin typeface="+mn-lt"/>
              <a:cs typeface="Arial" pitchFamily="34" charset="0"/>
            </a:endParaRPr>
          </a:p>
          <a:p>
            <a:pPr lvl="1">
              <a:buFont typeface="Arial" pitchFamily="34" charset="0"/>
              <a:buChar char="•"/>
              <a:defRPr/>
            </a:pPr>
            <a:endParaRPr lang="en-US" sz="1300" dirty="0" smtClean="0">
              <a:solidFill>
                <a:schemeClr val="tx1"/>
              </a:solidFill>
            </a:endParaRPr>
          </a:p>
          <a:p>
            <a:pPr lvl="1">
              <a:buFont typeface="Arial" pitchFamily="34" charset="0"/>
              <a:buChar char="•"/>
              <a:defRPr/>
            </a:pPr>
            <a:r>
              <a:rPr lang="en-US" sz="1400" dirty="0" smtClean="0">
                <a:solidFill>
                  <a:schemeClr val="tx1"/>
                </a:solidFill>
              </a:rPr>
              <a:t>The extent of commitment to SB firms (for example, </a:t>
            </a:r>
            <a:r>
              <a:rPr lang="en-US" sz="1400" dirty="0" smtClean="0">
                <a:solidFill>
                  <a:srgbClr val="FF0000"/>
                </a:solidFill>
              </a:rPr>
              <a:t>enforceable commitments </a:t>
            </a:r>
            <a:r>
              <a:rPr lang="en-US" sz="1400" dirty="0" smtClean="0">
                <a:solidFill>
                  <a:schemeClr val="tx1"/>
                </a:solidFill>
              </a:rPr>
              <a:t>are to be weighted more heavily than non-enforceable ones)</a:t>
            </a:r>
          </a:p>
          <a:p>
            <a:pPr lvl="2">
              <a:buFont typeface="Arial" pitchFamily="34" charset="0"/>
              <a:buChar char="•"/>
              <a:defRPr/>
            </a:pPr>
            <a:r>
              <a:rPr lang="en-US" sz="1200" dirty="0">
                <a:solidFill>
                  <a:schemeClr val="tx1"/>
                </a:solidFill>
              </a:rPr>
              <a:t>Strength (+) – </a:t>
            </a:r>
            <a:r>
              <a:rPr lang="en-US" sz="1200" dirty="0" smtClean="0">
                <a:solidFill>
                  <a:schemeClr val="tx1"/>
                </a:solidFill>
              </a:rPr>
              <a:t>all subs have corresponding written agreements provided in the proposal</a:t>
            </a:r>
            <a:endParaRPr lang="en-US" sz="1200" dirty="0">
              <a:solidFill>
                <a:schemeClr val="tx1"/>
              </a:solidFill>
            </a:endParaRPr>
          </a:p>
          <a:p>
            <a:pPr lvl="2">
              <a:buFont typeface="Arial" pitchFamily="34" charset="0"/>
              <a:buChar char="•"/>
              <a:defRPr/>
            </a:pPr>
            <a:r>
              <a:rPr lang="en-US" sz="1200" dirty="0">
                <a:solidFill>
                  <a:schemeClr val="tx1"/>
                </a:solidFill>
              </a:rPr>
              <a:t>Strength – </a:t>
            </a:r>
            <a:r>
              <a:rPr lang="en-US" sz="1200" dirty="0" smtClean="0">
                <a:solidFill>
                  <a:schemeClr val="tx1"/>
                </a:solidFill>
              </a:rPr>
              <a:t>some subs have agreements provided, some agreements listed (not provided)</a:t>
            </a:r>
            <a:endParaRPr lang="en-US" sz="1200" dirty="0">
              <a:solidFill>
                <a:schemeClr val="tx1"/>
              </a:solidFill>
            </a:endParaRPr>
          </a:p>
          <a:p>
            <a:pPr lvl="2">
              <a:buFont typeface="Arial" pitchFamily="34" charset="0"/>
              <a:buChar char="•"/>
              <a:defRPr/>
            </a:pPr>
            <a:r>
              <a:rPr lang="en-US" sz="1200" dirty="0">
                <a:solidFill>
                  <a:schemeClr val="tx1"/>
                </a:solidFill>
              </a:rPr>
              <a:t>Weakness – </a:t>
            </a:r>
            <a:r>
              <a:rPr lang="en-US" sz="1200" dirty="0" smtClean="0">
                <a:solidFill>
                  <a:schemeClr val="tx1"/>
                </a:solidFill>
              </a:rPr>
              <a:t>agreements only listed but not provided</a:t>
            </a:r>
            <a:endParaRPr lang="en-US" sz="1200" dirty="0">
              <a:solidFill>
                <a:schemeClr val="tx1"/>
              </a:solidFill>
            </a:endParaRPr>
          </a:p>
          <a:p>
            <a:pPr lvl="2">
              <a:buFont typeface="Arial" pitchFamily="34" charset="0"/>
              <a:buChar char="•"/>
              <a:defRPr/>
            </a:pPr>
            <a:r>
              <a:rPr lang="en-US" sz="1200" dirty="0">
                <a:solidFill>
                  <a:schemeClr val="tx1"/>
                </a:solidFill>
              </a:rPr>
              <a:t>Deficiency – </a:t>
            </a:r>
            <a:r>
              <a:rPr lang="en-US" sz="1200" dirty="0" smtClean="0">
                <a:solidFill>
                  <a:schemeClr val="tx1"/>
                </a:solidFill>
              </a:rPr>
              <a:t>N/A</a:t>
            </a:r>
            <a:endParaRPr lang="en-US" sz="1200" dirty="0">
              <a:solidFill>
                <a:schemeClr val="tx1"/>
              </a:solidFill>
            </a:endParaRPr>
          </a:p>
          <a:p>
            <a:pPr lvl="1">
              <a:buFont typeface="Arial" pitchFamily="34" charset="0"/>
              <a:buChar char="•"/>
              <a:defRPr/>
            </a:pPr>
            <a:endParaRPr lang="en-US" sz="1400" dirty="0" smtClean="0">
              <a:solidFill>
                <a:schemeClr val="tx1"/>
              </a:solidFill>
            </a:endParaRPr>
          </a:p>
          <a:p>
            <a:pPr lvl="1">
              <a:buFont typeface="Arial" pitchFamily="34" charset="0"/>
              <a:buChar char="•"/>
              <a:defRPr/>
            </a:pPr>
            <a:endParaRPr lang="en-US" sz="1400" dirty="0" smtClean="0">
              <a:solidFill>
                <a:schemeClr val="tx1"/>
              </a:solidFill>
            </a:endParaRPr>
          </a:p>
          <a:p>
            <a:pPr lvl="1">
              <a:buFont typeface="Arial" pitchFamily="34" charset="0"/>
              <a:buChar char="•"/>
              <a:defRPr/>
            </a:pPr>
            <a:r>
              <a:rPr lang="en-US" sz="1400" dirty="0" smtClean="0">
                <a:solidFill>
                  <a:srgbClr val="FF0000"/>
                </a:solidFill>
              </a:rPr>
              <a:t>Past performance </a:t>
            </a:r>
            <a:r>
              <a:rPr lang="en-US" sz="1400" dirty="0" smtClean="0">
                <a:solidFill>
                  <a:schemeClr val="tx1"/>
                </a:solidFill>
              </a:rPr>
              <a:t>of the offerors in complying with requirements of the clauses at FAR 52.219-8, Utilization of Small Business Concerns, and 52.219-9, Small Business Subcontracting Plan</a:t>
            </a:r>
            <a:endParaRPr lang="en-US" sz="1400" dirty="0">
              <a:solidFill>
                <a:schemeClr val="tx1"/>
              </a:solidFill>
            </a:endParaRPr>
          </a:p>
          <a:p>
            <a:pPr lvl="2">
              <a:buFont typeface="Arial" pitchFamily="34" charset="0"/>
              <a:buChar char="•"/>
              <a:defRPr/>
            </a:pPr>
            <a:r>
              <a:rPr lang="en-US" sz="1200" dirty="0">
                <a:solidFill>
                  <a:schemeClr val="tx1"/>
                </a:solidFill>
              </a:rPr>
              <a:t>Strength (+) – </a:t>
            </a:r>
            <a:r>
              <a:rPr lang="en-US" sz="1200" dirty="0" smtClean="0">
                <a:solidFill>
                  <a:schemeClr val="tx1"/>
                </a:solidFill>
              </a:rPr>
              <a:t>Individual Subcontracting Reports (ISRs)</a:t>
            </a:r>
            <a:r>
              <a:rPr lang="en-US" dirty="0" smtClean="0">
                <a:solidFill>
                  <a:schemeClr val="tx1"/>
                </a:solidFill>
              </a:rPr>
              <a:t>*</a:t>
            </a:r>
            <a:r>
              <a:rPr lang="en-US" sz="1200" dirty="0" smtClean="0">
                <a:solidFill>
                  <a:schemeClr val="tx1"/>
                </a:solidFill>
              </a:rPr>
              <a:t> from </a:t>
            </a:r>
            <a:r>
              <a:rPr lang="en-US" sz="1200" dirty="0" err="1" smtClean="0">
                <a:solidFill>
                  <a:schemeClr val="tx1"/>
                </a:solidFill>
              </a:rPr>
              <a:t>eSRS</a:t>
            </a:r>
            <a:r>
              <a:rPr lang="en-US" sz="1200" dirty="0">
                <a:solidFill>
                  <a:schemeClr val="tx1"/>
                </a:solidFill>
              </a:rPr>
              <a:t> </a:t>
            </a:r>
            <a:r>
              <a:rPr lang="en-US" sz="1200" dirty="0" smtClean="0">
                <a:solidFill>
                  <a:schemeClr val="tx1"/>
                </a:solidFill>
              </a:rPr>
              <a:t>submitted on all representative projects; Each projects’ SB goals met or exceeded</a:t>
            </a:r>
            <a:endParaRPr lang="en-US" sz="1200" dirty="0">
              <a:solidFill>
                <a:schemeClr val="tx1"/>
              </a:solidFill>
            </a:endParaRPr>
          </a:p>
          <a:p>
            <a:pPr lvl="2">
              <a:buFont typeface="Arial" pitchFamily="34" charset="0"/>
              <a:buChar char="•"/>
              <a:defRPr/>
            </a:pPr>
            <a:r>
              <a:rPr lang="en-US" sz="1200" dirty="0">
                <a:solidFill>
                  <a:schemeClr val="tx1"/>
                </a:solidFill>
              </a:rPr>
              <a:t>Strength </a:t>
            </a:r>
            <a:r>
              <a:rPr lang="en-US" sz="1200" dirty="0" smtClean="0">
                <a:solidFill>
                  <a:schemeClr val="tx1"/>
                </a:solidFill>
              </a:rPr>
              <a:t>– Individual </a:t>
            </a:r>
            <a:r>
              <a:rPr lang="en-US" sz="1200" dirty="0">
                <a:solidFill>
                  <a:schemeClr val="tx1"/>
                </a:solidFill>
              </a:rPr>
              <a:t>Subcontracting Reports from </a:t>
            </a:r>
            <a:r>
              <a:rPr lang="en-US" sz="1200" dirty="0" err="1">
                <a:solidFill>
                  <a:schemeClr val="tx1"/>
                </a:solidFill>
              </a:rPr>
              <a:t>eSRS</a:t>
            </a:r>
            <a:r>
              <a:rPr lang="en-US" sz="1200" dirty="0">
                <a:solidFill>
                  <a:schemeClr val="tx1"/>
                </a:solidFill>
              </a:rPr>
              <a:t> submitted on </a:t>
            </a:r>
            <a:r>
              <a:rPr lang="en-US" sz="1200" dirty="0" smtClean="0">
                <a:solidFill>
                  <a:schemeClr val="tx1"/>
                </a:solidFill>
              </a:rPr>
              <a:t>most </a:t>
            </a:r>
            <a:r>
              <a:rPr lang="en-US" sz="1200" dirty="0">
                <a:solidFill>
                  <a:schemeClr val="tx1"/>
                </a:solidFill>
              </a:rPr>
              <a:t>representative projects; Each projects’ SB goals </a:t>
            </a:r>
            <a:r>
              <a:rPr lang="en-US" sz="1200" dirty="0" smtClean="0">
                <a:solidFill>
                  <a:schemeClr val="tx1"/>
                </a:solidFill>
              </a:rPr>
              <a:t>met; some other SB goals not met </a:t>
            </a:r>
            <a:endParaRPr lang="en-US" sz="1200" dirty="0">
              <a:solidFill>
                <a:schemeClr val="tx1"/>
              </a:solidFill>
            </a:endParaRPr>
          </a:p>
          <a:p>
            <a:pPr lvl="2">
              <a:buFont typeface="Arial" pitchFamily="34" charset="0"/>
              <a:buChar char="•"/>
              <a:defRPr/>
            </a:pPr>
            <a:r>
              <a:rPr lang="en-US" sz="1200" dirty="0" smtClean="0">
                <a:solidFill>
                  <a:schemeClr val="tx1"/>
                </a:solidFill>
              </a:rPr>
              <a:t>Weakness </a:t>
            </a:r>
            <a:r>
              <a:rPr lang="en-US" sz="1200" dirty="0">
                <a:solidFill>
                  <a:schemeClr val="tx1"/>
                </a:solidFill>
              </a:rPr>
              <a:t>– </a:t>
            </a:r>
            <a:r>
              <a:rPr lang="en-US" sz="1200" dirty="0" smtClean="0">
                <a:solidFill>
                  <a:schemeClr val="tx1"/>
                </a:solidFill>
              </a:rPr>
              <a:t>most SB goals not met or some marginal or </a:t>
            </a:r>
            <a:r>
              <a:rPr lang="en-US" sz="1200" dirty="0" err="1" smtClean="0">
                <a:solidFill>
                  <a:schemeClr val="tx1"/>
                </a:solidFill>
              </a:rPr>
              <a:t>unsat</a:t>
            </a:r>
            <a:r>
              <a:rPr lang="en-US" sz="1200" dirty="0" smtClean="0">
                <a:solidFill>
                  <a:schemeClr val="tx1"/>
                </a:solidFill>
              </a:rPr>
              <a:t> ratings on PPQ-0</a:t>
            </a:r>
            <a:endParaRPr lang="en-US" sz="1200" dirty="0">
              <a:solidFill>
                <a:schemeClr val="tx1"/>
              </a:solidFill>
            </a:endParaRPr>
          </a:p>
          <a:p>
            <a:pPr lvl="2">
              <a:buFont typeface="Arial" pitchFamily="34" charset="0"/>
              <a:buChar char="•"/>
              <a:defRPr/>
            </a:pPr>
            <a:r>
              <a:rPr lang="en-US" sz="1200" dirty="0">
                <a:solidFill>
                  <a:schemeClr val="tx1"/>
                </a:solidFill>
              </a:rPr>
              <a:t>Deficiency – no </a:t>
            </a:r>
            <a:r>
              <a:rPr lang="en-US" sz="1200" dirty="0" smtClean="0">
                <a:solidFill>
                  <a:schemeClr val="tx1"/>
                </a:solidFill>
              </a:rPr>
              <a:t>SB goals met or mostly marginal or </a:t>
            </a:r>
            <a:r>
              <a:rPr lang="en-US" sz="1200" dirty="0" err="1" smtClean="0">
                <a:solidFill>
                  <a:schemeClr val="tx1"/>
                </a:solidFill>
              </a:rPr>
              <a:t>unsat</a:t>
            </a:r>
            <a:r>
              <a:rPr lang="en-US" sz="1200" dirty="0" smtClean="0">
                <a:solidFill>
                  <a:schemeClr val="tx1"/>
                </a:solidFill>
              </a:rPr>
              <a:t> ratings on PPQ-0</a:t>
            </a:r>
            <a:endParaRPr lang="en-US" sz="1200" dirty="0">
              <a:solidFill>
                <a:schemeClr val="tx1"/>
              </a:solidFill>
            </a:endParaRPr>
          </a:p>
          <a:p>
            <a:pPr lvl="2">
              <a:buFont typeface="Arial" pitchFamily="34" charset="0"/>
              <a:buChar char="•"/>
              <a:defRPr/>
            </a:pPr>
            <a:endParaRPr lang="en-US" sz="1400" dirty="0" smtClean="0">
              <a:solidFill>
                <a:schemeClr val="tx1"/>
              </a:solidFill>
            </a:endParaRPr>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smtClean="0">
                <a:solidFill>
                  <a:schemeClr val="tx1"/>
                </a:solidFill>
                <a:latin typeface="Trebuchet MS" pitchFamily="34" charset="0"/>
              </a:rPr>
              <a:t>          </a:t>
            </a:r>
            <a:endParaRPr lang="en-US" sz="2000" dirty="0">
              <a:solidFill>
                <a:schemeClr val="tx1"/>
              </a:solidFill>
              <a:latin typeface="Trebuchet MS" pitchFamily="34" charset="0"/>
            </a:endParaRP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SB Participation Factor</a:t>
            </a:r>
            <a:endParaRPr lang="en-US" sz="4000" dirty="0">
              <a:solidFill>
                <a:schemeClr val="tx1"/>
              </a:solidFill>
            </a:endParaRPr>
          </a:p>
          <a:p>
            <a:pPr algn="ctr"/>
            <a:endParaRPr lang="en-US" sz="2400" b="1" dirty="0">
              <a:solidFill>
                <a:schemeClr val="tx1"/>
              </a:solidFill>
            </a:endParaRPr>
          </a:p>
        </p:txBody>
      </p:sp>
      <p:sp>
        <p:nvSpPr>
          <p:cNvPr id="2" name="Rectangle 1"/>
          <p:cNvSpPr/>
          <p:nvPr/>
        </p:nvSpPr>
        <p:spPr>
          <a:xfrm>
            <a:off x="304800" y="5370285"/>
            <a:ext cx="7467600" cy="954107"/>
          </a:xfrm>
          <a:prstGeom prst="rect">
            <a:avLst/>
          </a:prstGeom>
        </p:spPr>
        <p:txBody>
          <a:bodyPr wrap="square">
            <a:spAutoFit/>
          </a:bodyPr>
          <a:lstStyle/>
          <a:p>
            <a:r>
              <a:rPr lang="en-US" sz="3200" dirty="0">
                <a:solidFill>
                  <a:schemeClr val="tx1"/>
                </a:solidFill>
                <a:latin typeface="+mn-lt"/>
              </a:rPr>
              <a:t> </a:t>
            </a:r>
            <a:r>
              <a:rPr lang="en-US" dirty="0">
                <a:solidFill>
                  <a:schemeClr val="tx1"/>
                </a:solidFill>
                <a:latin typeface="+mn-lt"/>
              </a:rPr>
              <a:t>*</a:t>
            </a:r>
            <a:r>
              <a:rPr lang="en-US" sz="1200" dirty="0">
                <a:solidFill>
                  <a:schemeClr val="tx1"/>
                </a:solidFill>
                <a:latin typeface="+mn-lt"/>
              </a:rPr>
              <a:t> ISRs provide substantially more qualitative and quantitative info than </a:t>
            </a:r>
            <a:r>
              <a:rPr lang="en-US" sz="1200" dirty="0" smtClean="0">
                <a:solidFill>
                  <a:schemeClr val="tx1"/>
                </a:solidFill>
                <a:latin typeface="+mn-lt"/>
              </a:rPr>
              <a:t>Form PPQ-0 NAVAC/USACE Past Performance Questionnaire, Sect 4, para e) Participation of Small Business Concerns.  ISRs show original goals and actual performance by category as well as corresponding comments from the Large Business. </a:t>
            </a:r>
            <a:endParaRPr lang="en-US" sz="1200" dirty="0">
              <a:latin typeface="+mn-lt"/>
            </a:endParaRPr>
          </a:p>
        </p:txBody>
      </p:sp>
    </p:spTree>
    <p:extLst>
      <p:ext uri="{BB962C8B-B14F-4D97-AF65-F5344CB8AC3E}">
        <p14:creationId xmlns:p14="http://schemas.microsoft.com/office/powerpoint/2010/main" val="289737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6894195"/>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err="1" smtClean="0">
                <a:solidFill>
                  <a:srgbClr val="000000"/>
                </a:solidFill>
                <a:latin typeface="+mn-lt"/>
                <a:cs typeface="Arial" pitchFamily="34" charset="0"/>
              </a:rPr>
              <a:t>Regs</a:t>
            </a:r>
            <a:r>
              <a:rPr lang="en-US" sz="2000" dirty="0" smtClean="0">
                <a:solidFill>
                  <a:srgbClr val="000000"/>
                </a:solidFill>
                <a:latin typeface="+mn-lt"/>
                <a:cs typeface="Arial" pitchFamily="34" charset="0"/>
              </a:rPr>
              <a:t> </a:t>
            </a:r>
            <a:r>
              <a:rPr lang="en-US" dirty="0" smtClean="0">
                <a:solidFill>
                  <a:schemeClr val="tx1"/>
                </a:solidFill>
              </a:rPr>
              <a:t>(FAR.704 and FAR 52.219-9/DFARS 252.219-7003)</a:t>
            </a:r>
          </a:p>
          <a:p>
            <a:pPr marL="228600" indent="-228600">
              <a:buFont typeface="Arial" pitchFamily="34" charset="0"/>
              <a:buChar char="•"/>
              <a:defRPr/>
            </a:pPr>
            <a:r>
              <a:rPr lang="en-US" sz="2000" dirty="0" smtClean="0">
                <a:solidFill>
                  <a:srgbClr val="000000"/>
                </a:solidFill>
                <a:latin typeface="+mn-lt"/>
                <a:cs typeface="Arial" pitchFamily="34" charset="0"/>
              </a:rPr>
              <a:t>Goals</a:t>
            </a:r>
            <a:endParaRPr lang="en-US" dirty="0" smtClean="0">
              <a:solidFill>
                <a:srgbClr val="000000"/>
              </a:solidFill>
              <a:latin typeface="+mn-lt"/>
              <a:cs typeface="Arial" pitchFamily="34" charset="0"/>
            </a:endParaRPr>
          </a:p>
          <a:p>
            <a:pPr marL="685800" lvl="1" indent="-228600">
              <a:buFont typeface="Arial" pitchFamily="34" charset="0"/>
              <a:buChar char="•"/>
              <a:defRPr/>
            </a:pPr>
            <a:r>
              <a:rPr lang="en-US" dirty="0" smtClean="0">
                <a:solidFill>
                  <a:schemeClr val="tx1"/>
                </a:solidFill>
                <a:latin typeface="+mn-lt"/>
                <a:cs typeface="Arial" pitchFamily="34" charset="0"/>
              </a:rPr>
              <a:t>Correspond to total dollar values from SB Participation plan factor in proposal; </a:t>
            </a:r>
            <a:r>
              <a:rPr lang="en-US" dirty="0" smtClean="0">
                <a:solidFill>
                  <a:srgbClr val="FF0000"/>
                </a:solidFill>
                <a:latin typeface="+mn-lt"/>
                <a:cs typeface="Arial" pitchFamily="34" charset="0"/>
              </a:rPr>
              <a:t>auto redo</a:t>
            </a:r>
            <a:r>
              <a:rPr lang="en-US" dirty="0" smtClean="0">
                <a:solidFill>
                  <a:schemeClr val="tx1"/>
                </a:solidFill>
                <a:latin typeface="+mn-lt"/>
                <a:cs typeface="Arial" pitchFamily="34" charset="0"/>
              </a:rPr>
              <a:t>!</a:t>
            </a:r>
          </a:p>
          <a:p>
            <a:pPr marL="685800" lvl="1" indent="-228600">
              <a:buFont typeface="Arial" pitchFamily="34" charset="0"/>
              <a:buChar char="•"/>
              <a:defRPr/>
            </a:pPr>
            <a:r>
              <a:rPr lang="en-US" dirty="0" smtClean="0">
                <a:solidFill>
                  <a:schemeClr val="tx1"/>
                </a:solidFill>
                <a:latin typeface="+mn-lt"/>
                <a:cs typeface="Arial" pitchFamily="34" charset="0"/>
              </a:rPr>
              <a:t>Negotiable by TO for IDIQs, however </a:t>
            </a:r>
            <a:r>
              <a:rPr lang="en-US" dirty="0" smtClean="0">
                <a:solidFill>
                  <a:schemeClr val="tx1"/>
                </a:solidFill>
              </a:rPr>
              <a:t>IAW FAR 19.705-2(c) “If it is determined that there are no subcontracting possibilities, the determination must be approved at a level above the contracting officer and placed in the contract file.” </a:t>
            </a:r>
            <a:endParaRPr lang="en-US" dirty="0" smtClean="0">
              <a:solidFill>
                <a:schemeClr val="tx1"/>
              </a:solidFill>
              <a:latin typeface="+mn-lt"/>
              <a:cs typeface="Arial" pitchFamily="34" charset="0"/>
            </a:endParaRPr>
          </a:p>
          <a:p>
            <a:pPr marL="228600" lvl="2" indent="-228600">
              <a:buFont typeface="Arial" pitchFamily="34" charset="0"/>
              <a:buChar char="•"/>
              <a:defRPr/>
            </a:pPr>
            <a:r>
              <a:rPr lang="en-US" sz="2000" dirty="0" smtClean="0">
                <a:solidFill>
                  <a:schemeClr val="tx1"/>
                </a:solidFill>
                <a:latin typeface="+mn-lt"/>
                <a:cs typeface="Arial" pitchFamily="34" charset="0"/>
              </a:rPr>
              <a:t>Submit</a:t>
            </a:r>
          </a:p>
          <a:p>
            <a:pPr marL="685800" lvl="3" indent="-228600">
              <a:buFont typeface="Arial" pitchFamily="34" charset="0"/>
              <a:buChar char="•"/>
              <a:defRPr/>
            </a:pPr>
            <a:r>
              <a:rPr lang="en-US" sz="2000" dirty="0" smtClean="0">
                <a:solidFill>
                  <a:schemeClr val="tx1"/>
                </a:solidFill>
                <a:latin typeface="+mn-lt"/>
                <a:cs typeface="Arial" pitchFamily="34" charset="0"/>
              </a:rPr>
              <a:t>To KO (SB gets copy)</a:t>
            </a:r>
          </a:p>
          <a:p>
            <a:pPr marL="228600" indent="-228600">
              <a:buFont typeface="Arial" pitchFamily="34" charset="0"/>
              <a:buChar char="•"/>
              <a:defRPr/>
            </a:pPr>
            <a:r>
              <a:rPr lang="en-US" sz="2000" dirty="0" smtClean="0">
                <a:solidFill>
                  <a:schemeClr val="tx1"/>
                </a:solidFill>
                <a:latin typeface="+mn-lt"/>
                <a:cs typeface="Arial" pitchFamily="34" charset="0"/>
              </a:rPr>
              <a:t>Criteria for Evaluation </a:t>
            </a:r>
            <a:r>
              <a:rPr lang="en-US" strike="sngStrike" dirty="0" smtClean="0">
                <a:solidFill>
                  <a:schemeClr val="tx1"/>
                </a:solidFill>
                <a:latin typeface="+mn-lt"/>
                <a:cs typeface="Arial" pitchFamily="34" charset="0"/>
              </a:rPr>
              <a:t>(</a:t>
            </a:r>
            <a:r>
              <a:rPr lang="en-US" strike="sngStrike" dirty="0" smtClean="0">
                <a:solidFill>
                  <a:schemeClr val="tx1"/>
                </a:solidFill>
              </a:rPr>
              <a:t>AFARS 19.705, Appendix DD)</a:t>
            </a:r>
          </a:p>
          <a:p>
            <a:pPr marL="685800" lvl="1" indent="-228600">
              <a:buFont typeface="Arial" pitchFamily="34" charset="0"/>
              <a:buChar char="•"/>
              <a:defRPr/>
            </a:pPr>
            <a:r>
              <a:rPr lang="en-US" dirty="0" smtClean="0">
                <a:solidFill>
                  <a:schemeClr val="tx1"/>
                </a:solidFill>
              </a:rPr>
              <a:t>FAR 19.704 (a) (1)-(15)</a:t>
            </a:r>
          </a:p>
          <a:p>
            <a:pPr marL="685800" lvl="1" indent="-228600">
              <a:buFont typeface="Arial" pitchFamily="34" charset="0"/>
              <a:buChar char="•"/>
              <a:defRPr/>
            </a:pPr>
            <a:r>
              <a:rPr lang="en-US" strike="sngStrike" dirty="0" smtClean="0">
                <a:solidFill>
                  <a:schemeClr val="tx1"/>
                </a:solidFill>
              </a:rPr>
              <a:t>FAR 52.219-9(d) paragraphs (1) through (11) </a:t>
            </a:r>
          </a:p>
          <a:p>
            <a:pPr marL="685800" lvl="1" indent="-228600">
              <a:buFont typeface="Arial" pitchFamily="34" charset="0"/>
              <a:buChar char="•"/>
              <a:defRPr/>
            </a:pPr>
            <a:r>
              <a:rPr lang="en-US" strike="sngStrike" dirty="0" smtClean="0">
                <a:solidFill>
                  <a:schemeClr val="tx1"/>
                </a:solidFill>
                <a:latin typeface="+mn-lt"/>
                <a:cs typeface="Arial" pitchFamily="34" charset="0"/>
              </a:rPr>
              <a:t>Need 70/100 to be acceptable</a:t>
            </a:r>
          </a:p>
          <a:p>
            <a:pPr marL="228600" lvl="2" indent="-228600">
              <a:buFont typeface="Arial" pitchFamily="34" charset="0"/>
              <a:buChar char="•"/>
              <a:defRPr/>
            </a:pPr>
            <a:r>
              <a:rPr lang="en-US" sz="2000" dirty="0" smtClean="0">
                <a:solidFill>
                  <a:schemeClr val="tx1"/>
                </a:solidFill>
                <a:latin typeface="+mn-lt"/>
                <a:cs typeface="Arial" pitchFamily="34" charset="0"/>
              </a:rPr>
              <a:t>Scoring: Go/No Go</a:t>
            </a:r>
          </a:p>
          <a:p>
            <a:pPr marL="228600" lvl="2" indent="-228600">
              <a:buFont typeface="Arial" pitchFamily="34" charset="0"/>
              <a:buChar char="•"/>
              <a:defRPr/>
            </a:pPr>
            <a:r>
              <a:rPr lang="en-US" sz="2000" dirty="0" smtClean="0">
                <a:solidFill>
                  <a:schemeClr val="tx1"/>
                </a:solidFill>
                <a:latin typeface="+mn-lt"/>
                <a:cs typeface="Arial" pitchFamily="34" charset="0"/>
              </a:rPr>
              <a:t>Required prior to Award</a:t>
            </a:r>
          </a:p>
          <a:p>
            <a:pPr marL="228600" lvl="2" indent="-228600">
              <a:buFont typeface="Arial" pitchFamily="34" charset="0"/>
              <a:buChar char="•"/>
              <a:defRPr/>
            </a:pPr>
            <a:r>
              <a:rPr lang="en-US" sz="2000" dirty="0" smtClean="0">
                <a:solidFill>
                  <a:schemeClr val="tx1"/>
                </a:solidFill>
                <a:latin typeface="+mn-lt"/>
                <a:cs typeface="Arial" pitchFamily="34" charset="0"/>
              </a:rPr>
              <a:t>Not required by Small Businesses</a:t>
            </a:r>
            <a:endParaRPr lang="en-US" dirty="0" smtClean="0">
              <a:solidFill>
                <a:schemeClr val="tx1"/>
              </a:solidFill>
              <a:latin typeface="+mn-lt"/>
              <a:cs typeface="Arial" pitchFamily="34" charset="0"/>
            </a:endParaRPr>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SB Subcontracting Plan</a:t>
            </a:r>
            <a:endParaRPr lang="en-US" sz="4000" dirty="0">
              <a:solidFill>
                <a:schemeClr val="tx1"/>
              </a:solidFill>
            </a:endParaRPr>
          </a:p>
          <a:p>
            <a:pPr algn="ct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4"/>
          <p:cNvSpPr>
            <a:spLocks noChangeArrowheads="1"/>
          </p:cNvSpPr>
          <p:nvPr/>
        </p:nvSpPr>
        <p:spPr bwMode="auto">
          <a:xfrm>
            <a:off x="228600" y="838200"/>
            <a:ext cx="8610600" cy="7817525"/>
          </a:xfrm>
          <a:prstGeom prst="rect">
            <a:avLst/>
          </a:prstGeom>
          <a:noFill/>
          <a:ln w="9525">
            <a:noFill/>
            <a:miter lim="800000"/>
            <a:headEnd/>
            <a:tailEnd/>
          </a:ln>
        </p:spPr>
        <p:txBody>
          <a:bodyPr>
            <a:spAutoFit/>
          </a:bodyPr>
          <a:lstStyle/>
          <a:p>
            <a:pPr marL="228600" indent="-228600">
              <a:buFont typeface="Arial" pitchFamily="34" charset="0"/>
              <a:buChar char="•"/>
              <a:defRPr/>
            </a:pPr>
            <a:r>
              <a:rPr lang="en-US" sz="2000" dirty="0" smtClean="0">
                <a:solidFill>
                  <a:schemeClr val="tx1"/>
                </a:solidFill>
                <a:latin typeface="+mn-lt"/>
                <a:cs typeface="Arial" pitchFamily="34" charset="0"/>
              </a:rPr>
              <a:t>Regs </a:t>
            </a:r>
            <a:r>
              <a:rPr lang="en-US" dirty="0" smtClean="0">
                <a:solidFill>
                  <a:schemeClr val="tx1"/>
                </a:solidFill>
              </a:rPr>
              <a:t>(DFARS 252.219-7003, Class Deviation 2008-O0008-eSRS (Feb 2009)) </a:t>
            </a:r>
          </a:p>
          <a:p>
            <a:pPr marL="228600" indent="-228600">
              <a:buFont typeface="Arial" pitchFamily="34" charset="0"/>
              <a:buChar char="•"/>
              <a:defRPr/>
            </a:pPr>
            <a:r>
              <a:rPr lang="en-US" sz="2000" dirty="0" smtClean="0">
                <a:solidFill>
                  <a:schemeClr val="tx1"/>
                </a:solidFill>
                <a:latin typeface="+mn-lt"/>
                <a:cs typeface="Arial" pitchFamily="34" charset="0"/>
              </a:rPr>
              <a:t>Submit</a:t>
            </a:r>
          </a:p>
          <a:p>
            <a:pPr marL="685800" lvl="1" indent="-228600">
              <a:buFont typeface="Arial" pitchFamily="34" charset="0"/>
              <a:buChar char="•"/>
              <a:defRPr/>
            </a:pPr>
            <a:r>
              <a:rPr lang="en-US" sz="1600" dirty="0" smtClean="0">
                <a:solidFill>
                  <a:schemeClr val="tx1"/>
                </a:solidFill>
              </a:rPr>
              <a:t>Contractors submit Summary Subcontract Report (SSR) through eSRS to DCMA annually (30 OCT) (District does not see these)</a:t>
            </a:r>
            <a:endParaRPr lang="en-US" sz="1600" dirty="0" smtClean="0">
              <a:solidFill>
                <a:schemeClr val="tx1"/>
              </a:solidFill>
              <a:latin typeface="+mn-lt"/>
              <a:cs typeface="Arial" pitchFamily="34" charset="0"/>
            </a:endParaRPr>
          </a:p>
          <a:p>
            <a:pPr marL="685800" lvl="3" indent="-228600">
              <a:buFont typeface="Arial" pitchFamily="34" charset="0"/>
              <a:buChar char="•"/>
              <a:defRPr/>
            </a:pPr>
            <a:r>
              <a:rPr lang="en-US" sz="1600" dirty="0" smtClean="0">
                <a:solidFill>
                  <a:schemeClr val="tx1"/>
                </a:solidFill>
                <a:latin typeface="+mn-lt"/>
                <a:cs typeface="Arial" pitchFamily="34" charset="0"/>
              </a:rPr>
              <a:t>Contractors submit Individual Subcontracting Report through eSRS to KO (30 APR &amp; 30 OCT)</a:t>
            </a:r>
          </a:p>
          <a:p>
            <a:pPr marL="1143000" lvl="4" indent="-228600">
              <a:buFont typeface="Arial" pitchFamily="34" charset="0"/>
              <a:buChar char="•"/>
              <a:defRPr/>
            </a:pPr>
            <a:r>
              <a:rPr lang="en-US" sz="1400" dirty="0" smtClean="0">
                <a:solidFill>
                  <a:srgbClr val="FF0000"/>
                </a:solidFill>
              </a:rPr>
              <a:t>Required</a:t>
            </a:r>
            <a:r>
              <a:rPr lang="en-US" sz="1400" dirty="0" smtClean="0">
                <a:solidFill>
                  <a:schemeClr val="tx1"/>
                </a:solidFill>
              </a:rPr>
              <a:t> by if Subcontracting Plan is required</a:t>
            </a:r>
          </a:p>
          <a:p>
            <a:pPr marL="1143000" lvl="4" indent="-228600">
              <a:buFont typeface="Arial" pitchFamily="34" charset="0"/>
              <a:buChar char="•"/>
              <a:defRPr/>
            </a:pPr>
            <a:r>
              <a:rPr lang="en-US" sz="1400" dirty="0" smtClean="0">
                <a:solidFill>
                  <a:schemeClr val="tx1"/>
                </a:solidFill>
              </a:rPr>
              <a:t>Must be coded as required in FPDS </a:t>
            </a:r>
          </a:p>
          <a:p>
            <a:pPr marL="1143000" lvl="4" indent="-228600">
              <a:buFont typeface="Arial" pitchFamily="34" charset="0"/>
              <a:buChar char="•"/>
              <a:defRPr/>
            </a:pPr>
            <a:r>
              <a:rPr lang="en-US" sz="1400" dirty="0" smtClean="0">
                <a:solidFill>
                  <a:schemeClr val="tx1"/>
                </a:solidFill>
              </a:rPr>
              <a:t>Reports dollars subcontracted during fiscal year</a:t>
            </a:r>
          </a:p>
          <a:p>
            <a:pPr marL="1143000" lvl="4" indent="-228600">
              <a:buFont typeface="Arial" pitchFamily="34" charset="0"/>
              <a:buChar char="•"/>
              <a:defRPr/>
            </a:pPr>
            <a:r>
              <a:rPr lang="en-US" sz="1400" dirty="0" smtClean="0">
                <a:solidFill>
                  <a:schemeClr val="tx1"/>
                </a:solidFill>
              </a:rPr>
              <a:t>Encompasses all subcontracting (in US/territories) under prime contracts and subcontracts with the awarding agency, regardless of $ value</a:t>
            </a:r>
          </a:p>
          <a:p>
            <a:pPr marL="1143000" lvl="4" indent="-228600">
              <a:buFont typeface="Arial" pitchFamily="34" charset="0"/>
              <a:buChar char="•"/>
              <a:defRPr/>
            </a:pPr>
            <a:r>
              <a:rPr lang="en-US" sz="1400" dirty="0" smtClean="0">
                <a:solidFill>
                  <a:srgbClr val="FF0000"/>
                </a:solidFill>
              </a:rPr>
              <a:t>Comments</a:t>
            </a:r>
            <a:r>
              <a:rPr lang="en-US" sz="1400" dirty="0" smtClean="0">
                <a:solidFill>
                  <a:schemeClr val="tx1"/>
                </a:solidFill>
              </a:rPr>
              <a:t> provide guidance for the person reviewing the ISR</a:t>
            </a:r>
          </a:p>
          <a:p>
            <a:pPr marL="1600200" lvl="5" indent="-228600">
              <a:buFont typeface="Arial" pitchFamily="34" charset="0"/>
              <a:buChar char="•"/>
              <a:defRPr/>
            </a:pPr>
            <a:r>
              <a:rPr lang="en-US" sz="1400" dirty="0" smtClean="0">
                <a:solidFill>
                  <a:schemeClr val="tx1"/>
                </a:solidFill>
              </a:rPr>
              <a:t>Don’t just list outreach events; explain effort to meet goals – WHAT IS THE CURE PLAN?</a:t>
            </a:r>
          </a:p>
          <a:p>
            <a:pPr marL="1143000" lvl="4" indent="-228600">
              <a:buFont typeface="Arial" pitchFamily="34" charset="0"/>
              <a:buChar char="•"/>
              <a:defRPr/>
            </a:pPr>
            <a:r>
              <a:rPr lang="en-US" sz="1400" dirty="0" smtClean="0">
                <a:solidFill>
                  <a:srgbClr val="FF0000"/>
                </a:solidFill>
              </a:rPr>
              <a:t>Rejected</a:t>
            </a:r>
            <a:r>
              <a:rPr lang="en-US" sz="1400" dirty="0" smtClean="0">
                <a:solidFill>
                  <a:schemeClr val="tx1"/>
                </a:solidFill>
              </a:rPr>
              <a:t> if dollars are not the same as in Subcontracting Plan</a:t>
            </a:r>
          </a:p>
          <a:p>
            <a:pPr marL="1143000" lvl="4" indent="-228600">
              <a:buFont typeface="Arial" pitchFamily="34" charset="0"/>
              <a:buChar char="•"/>
              <a:defRPr/>
            </a:pPr>
            <a:r>
              <a:rPr lang="en-US" sz="1400" dirty="0" smtClean="0">
                <a:solidFill>
                  <a:srgbClr val="FF0000"/>
                </a:solidFill>
              </a:rPr>
              <a:t>Rejected </a:t>
            </a:r>
            <a:r>
              <a:rPr lang="en-US" sz="1400" dirty="0" smtClean="0">
                <a:solidFill>
                  <a:schemeClr val="tx1"/>
                </a:solidFill>
              </a:rPr>
              <a:t>if no comments for categories where contractor entered zero</a:t>
            </a:r>
          </a:p>
          <a:p>
            <a:pPr marL="1143000" lvl="2" indent="-228600">
              <a:buFont typeface="Arial" pitchFamily="34" charset="0"/>
              <a:buChar char="•"/>
              <a:defRPr/>
            </a:pPr>
            <a:r>
              <a:rPr lang="en-US" sz="1400" dirty="0" smtClean="0">
                <a:solidFill>
                  <a:srgbClr val="FF0000"/>
                </a:solidFill>
              </a:rPr>
              <a:t>Email address</a:t>
            </a:r>
            <a:r>
              <a:rPr lang="en-US" sz="1400" dirty="0" smtClean="0">
                <a:solidFill>
                  <a:schemeClr val="tx1"/>
                </a:solidFill>
              </a:rPr>
              <a:t>, put KO and SB as minimum</a:t>
            </a:r>
          </a:p>
          <a:p>
            <a:pPr marL="1143000" lvl="2" indent="-228600">
              <a:buFont typeface="Arial" pitchFamily="34" charset="0"/>
              <a:buChar char="•"/>
              <a:defRPr/>
            </a:pPr>
            <a:r>
              <a:rPr lang="en-US" sz="1400" dirty="0" smtClean="0">
                <a:solidFill>
                  <a:srgbClr val="FF0000"/>
                </a:solidFill>
              </a:rPr>
              <a:t>With IDIQs the process is an art – goes back to market research that went into proposal</a:t>
            </a:r>
          </a:p>
          <a:p>
            <a:pPr marL="228600" indent="-228600">
              <a:buFont typeface="Arial" pitchFamily="34" charset="0"/>
              <a:buChar char="•"/>
              <a:defRPr/>
            </a:pPr>
            <a:r>
              <a:rPr lang="en-US" sz="2000" dirty="0" smtClean="0">
                <a:solidFill>
                  <a:schemeClr val="tx1"/>
                </a:solidFill>
              </a:rPr>
              <a:t>Receipt</a:t>
            </a:r>
          </a:p>
          <a:p>
            <a:pPr marL="685800" lvl="1" indent="-228600">
              <a:buFont typeface="Arial" pitchFamily="34" charset="0"/>
              <a:buChar char="•"/>
              <a:defRPr/>
            </a:pPr>
            <a:r>
              <a:rPr lang="en-US" sz="1400" dirty="0" smtClean="0">
                <a:solidFill>
                  <a:schemeClr val="tx1"/>
                </a:solidFill>
              </a:rPr>
              <a:t>Responsibility to acknowledge receipt of or  reject ISRs resides with contracting office (acknowledge does not mean accept)</a:t>
            </a:r>
          </a:p>
          <a:p>
            <a:pPr marL="228600" lvl="2" indent="-228600">
              <a:buFont typeface="Arial" pitchFamily="34" charset="0"/>
              <a:buChar char="•"/>
              <a:defRPr/>
            </a:pPr>
            <a:r>
              <a:rPr lang="en-US" sz="2000" dirty="0" smtClean="0">
                <a:solidFill>
                  <a:schemeClr val="tx1"/>
                </a:solidFill>
              </a:rPr>
              <a:t>SB Role</a:t>
            </a:r>
          </a:p>
          <a:p>
            <a:pPr marL="685800" lvl="3" indent="-228600">
              <a:buFont typeface="Arial" pitchFamily="34" charset="0"/>
              <a:buChar char="•"/>
              <a:defRPr/>
            </a:pPr>
            <a:r>
              <a:rPr lang="en-US" sz="1400" dirty="0" smtClean="0">
                <a:solidFill>
                  <a:schemeClr val="tx1"/>
                </a:solidFill>
              </a:rPr>
              <a:t>Rolls up, synopsizes and forwards to KO and CORs with comments. Sends feedback to </a:t>
            </a:r>
          </a:p>
          <a:p>
            <a:pPr marL="914400" lvl="4">
              <a:defRPr/>
            </a:pPr>
            <a:r>
              <a:rPr lang="en-US" sz="1400" dirty="0">
                <a:solidFill>
                  <a:schemeClr val="tx1"/>
                </a:solidFill>
              </a:rPr>
              <a:t>c</a:t>
            </a:r>
            <a:r>
              <a:rPr lang="en-US" sz="1400" dirty="0" smtClean="0">
                <a:solidFill>
                  <a:schemeClr val="tx1"/>
                </a:solidFill>
              </a:rPr>
              <a:t>ompany subcontracting surveillance officer.</a:t>
            </a:r>
          </a:p>
          <a:p>
            <a:pPr marL="1143000" lvl="4" indent="-228600">
              <a:buFont typeface="Arial" pitchFamily="34" charset="0"/>
              <a:buChar char="•"/>
              <a:defRPr/>
            </a:pPr>
            <a:endParaRPr lang="en-US" sz="1400" dirty="0" smtClean="0"/>
          </a:p>
          <a:p>
            <a:pPr marL="228600" indent="-228600">
              <a:defRPr/>
            </a:pPr>
            <a:endParaRPr lang="en-US" sz="2000" dirty="0" smtClean="0">
              <a:solidFill>
                <a:schemeClr val="tx1"/>
              </a:solidFill>
              <a:cs typeface="Arial" pitchFamily="34" charset="0"/>
            </a:endParaRPr>
          </a:p>
          <a:p>
            <a:pPr>
              <a:defRPr/>
            </a:pPr>
            <a:endParaRPr lang="en-US" sz="2000" b="1" dirty="0">
              <a:solidFill>
                <a:schemeClr val="tx1"/>
              </a:solidFill>
              <a:latin typeface="Trebuchet MS" pitchFamily="34" charset="0"/>
            </a:endParaRPr>
          </a:p>
          <a:p>
            <a:pPr>
              <a:defRPr/>
            </a:pPr>
            <a:r>
              <a:rPr lang="en-US" sz="2000" b="1" dirty="0">
                <a:solidFill>
                  <a:schemeClr val="tx1"/>
                </a:solidFill>
                <a:latin typeface="Trebuchet MS" pitchFamily="34" charset="0"/>
              </a:rPr>
              <a:t> </a:t>
            </a:r>
          </a:p>
          <a:p>
            <a:pPr>
              <a:defRPr/>
            </a:pPr>
            <a:endParaRPr lang="en-US" sz="2000" dirty="0">
              <a:solidFill>
                <a:schemeClr val="tx1"/>
              </a:solidFill>
              <a:latin typeface="Trebuchet MS" pitchFamily="34" charset="0"/>
            </a:endParaRPr>
          </a:p>
          <a:p>
            <a:pPr>
              <a:defRPr/>
            </a:pPr>
            <a:r>
              <a:rPr lang="en-US" sz="2000" dirty="0">
                <a:solidFill>
                  <a:schemeClr val="tx1"/>
                </a:solidFill>
                <a:latin typeface="Trebuchet MS" pitchFamily="34" charset="0"/>
              </a:rPr>
              <a:t>          </a:t>
            </a:r>
          </a:p>
          <a:p>
            <a:pPr>
              <a:defRPr/>
            </a:pPr>
            <a:r>
              <a:rPr lang="en-US" sz="2000" dirty="0">
                <a:solidFill>
                  <a:schemeClr val="tx1"/>
                </a:solidFill>
                <a:latin typeface="Trebuchet MS" pitchFamily="34" charset="0"/>
              </a:rPr>
              <a:t>          </a:t>
            </a:r>
          </a:p>
        </p:txBody>
      </p:sp>
      <p:sp>
        <p:nvSpPr>
          <p:cNvPr id="14339" name="Rectangle 30"/>
          <p:cNvSpPr>
            <a:spLocks noChangeArrowheads="1"/>
          </p:cNvSpPr>
          <p:nvPr/>
        </p:nvSpPr>
        <p:spPr bwMode="auto">
          <a:xfrm>
            <a:off x="3352800" y="2057400"/>
            <a:ext cx="2209800" cy="230188"/>
          </a:xfrm>
          <a:prstGeom prst="rect">
            <a:avLst/>
          </a:prstGeom>
          <a:noFill/>
          <a:ln w="9525">
            <a:noFill/>
            <a:miter lim="800000"/>
            <a:headEnd/>
            <a:tailEnd/>
          </a:ln>
        </p:spPr>
        <p:txBody>
          <a:bodyPr>
            <a:spAutoFit/>
          </a:bodyPr>
          <a:lstStyle/>
          <a:p>
            <a:r>
              <a:rPr lang="en-US" sz="900" dirty="0">
                <a:latin typeface="Trebuchet MS" pitchFamily="34" charset="0"/>
              </a:rPr>
              <a:t> </a:t>
            </a:r>
          </a:p>
        </p:txBody>
      </p:sp>
      <p:sp>
        <p:nvSpPr>
          <p:cNvPr id="14340" name="TextBox 32"/>
          <p:cNvSpPr txBox="1">
            <a:spLocks noChangeArrowheads="1"/>
          </p:cNvSpPr>
          <p:nvPr/>
        </p:nvSpPr>
        <p:spPr bwMode="auto">
          <a:xfrm>
            <a:off x="990600" y="152400"/>
            <a:ext cx="7239000" cy="1077218"/>
          </a:xfrm>
          <a:prstGeom prst="rect">
            <a:avLst/>
          </a:prstGeom>
          <a:noFill/>
          <a:ln w="9525">
            <a:noFill/>
            <a:miter lim="800000"/>
            <a:headEnd/>
            <a:tailEnd/>
          </a:ln>
        </p:spPr>
        <p:txBody>
          <a:bodyPr>
            <a:spAutoFit/>
          </a:bodyPr>
          <a:lstStyle/>
          <a:p>
            <a:pPr algn="ctr"/>
            <a:r>
              <a:rPr lang="en-US" sz="4000" dirty="0" smtClean="0">
                <a:solidFill>
                  <a:schemeClr val="tx1"/>
                </a:solidFill>
              </a:rPr>
              <a:t>Subcontracting Reporting</a:t>
            </a:r>
            <a:endParaRPr lang="en-US" sz="4000" dirty="0">
              <a:solidFill>
                <a:schemeClr val="tx1"/>
              </a:solidFill>
            </a:endParaRPr>
          </a:p>
          <a:p>
            <a:pPr algn="ctr"/>
            <a:endParaRPr lang="en-US" sz="24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ADA86B"/>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ADA86B"/>
            </a:solidFill>
            <a:effectLst/>
            <a:latin typeface="Arial" charset="0"/>
          </a:defRPr>
        </a:defPPr>
      </a:lstStyle>
    </a:lnDef>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USACE_Template</Template>
  <TotalTime>65027</TotalTime>
  <Words>1576</Words>
  <Application>Microsoft Office PowerPoint</Application>
  <PresentationFormat>On-screen Show (4:3)</PresentationFormat>
  <Paragraphs>247</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Trebuchet MS</vt:lpstr>
      <vt:lpstr>Wingdings</vt:lpstr>
      <vt:lpstr>Wingdings 3</vt:lpstr>
      <vt:lpstr>Slide Master</vt:lpstr>
      <vt:lpstr>PowerPoint Presentation</vt:lpstr>
      <vt:lpstr>Agenda</vt:lpstr>
      <vt:lpstr>Why the Emphasis on Subcontracting?</vt:lpstr>
      <vt:lpstr>Subcontracting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usace</dc:creator>
  <cp:lastModifiedBy>Snyman, Eugene CIV USARMY CESWT (US)</cp:lastModifiedBy>
  <cp:revision>836</cp:revision>
  <dcterms:created xsi:type="dcterms:W3CDTF">2007-05-09T14:18:50Z</dcterms:created>
  <dcterms:modified xsi:type="dcterms:W3CDTF">2018-02-08T01:00:12Z</dcterms:modified>
</cp:coreProperties>
</file>