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win, Eric J CIV USARMY CESWF (USA)" initials="IEJCUC(" lastIdx="5" clrIdx="0">
    <p:extLst>
      <p:ext uri="{19B8F6BF-5375-455C-9EA6-DF929625EA0E}">
        <p15:presenceInfo xmlns:p15="http://schemas.microsoft.com/office/powerpoint/2012/main" userId="S::Eric.J.Irwin@usace.army.mil::81937a42-9b0c-4e7e-9693-06281cbf3134" providerId="AD"/>
      </p:ext>
    </p:extLst>
  </p:cmAuthor>
  <p:cmAuthor id="2" name="Jones, Abby L CIV (USA)" initials="JALC(" lastIdx="1" clrIdx="1">
    <p:extLst>
      <p:ext uri="{19B8F6BF-5375-455C-9EA6-DF929625EA0E}">
        <p15:presenceInfo xmlns:p15="http://schemas.microsoft.com/office/powerpoint/2012/main" userId="S::Abby.L.Jones@usace.army.mil::effce8b4-1c67-4e4e-bb32-09ce573511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9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ACADA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ACADA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ACADA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ACADA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ACADA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84404" y="147825"/>
            <a:ext cx="8787765" cy="6518275"/>
          </a:xfrm>
          <a:custGeom>
            <a:avLst/>
            <a:gdLst/>
            <a:ahLst/>
            <a:cxnLst/>
            <a:rect l="l" t="t" r="r" b="b"/>
            <a:pathLst>
              <a:path w="8787765" h="6518275">
                <a:moveTo>
                  <a:pt x="8640203" y="0"/>
                </a:moveTo>
                <a:lnTo>
                  <a:pt x="147180" y="0"/>
                </a:lnTo>
                <a:lnTo>
                  <a:pt x="100657" y="7503"/>
                </a:lnTo>
                <a:lnTo>
                  <a:pt x="60254" y="28398"/>
                </a:lnTo>
                <a:lnTo>
                  <a:pt x="28395" y="60259"/>
                </a:lnTo>
                <a:lnTo>
                  <a:pt x="7502" y="100662"/>
                </a:lnTo>
                <a:lnTo>
                  <a:pt x="0" y="147180"/>
                </a:lnTo>
                <a:lnTo>
                  <a:pt x="0" y="6370980"/>
                </a:lnTo>
                <a:lnTo>
                  <a:pt x="7502" y="6417497"/>
                </a:lnTo>
                <a:lnTo>
                  <a:pt x="28395" y="6457896"/>
                </a:lnTo>
                <a:lnTo>
                  <a:pt x="60254" y="6489753"/>
                </a:lnTo>
                <a:lnTo>
                  <a:pt x="100657" y="6510645"/>
                </a:lnTo>
                <a:lnTo>
                  <a:pt x="147180" y="6518148"/>
                </a:lnTo>
                <a:lnTo>
                  <a:pt x="8640203" y="6518148"/>
                </a:lnTo>
                <a:lnTo>
                  <a:pt x="8686726" y="6510645"/>
                </a:lnTo>
                <a:lnTo>
                  <a:pt x="8727129" y="6489753"/>
                </a:lnTo>
                <a:lnTo>
                  <a:pt x="8758988" y="6457896"/>
                </a:lnTo>
                <a:lnTo>
                  <a:pt x="8779881" y="6417497"/>
                </a:lnTo>
                <a:lnTo>
                  <a:pt x="8787384" y="6370980"/>
                </a:lnTo>
                <a:lnTo>
                  <a:pt x="8787384" y="147180"/>
                </a:lnTo>
                <a:lnTo>
                  <a:pt x="8779881" y="100662"/>
                </a:lnTo>
                <a:lnTo>
                  <a:pt x="8758988" y="60259"/>
                </a:lnTo>
                <a:lnTo>
                  <a:pt x="8727129" y="28398"/>
                </a:lnTo>
                <a:lnTo>
                  <a:pt x="8686726" y="7503"/>
                </a:lnTo>
                <a:lnTo>
                  <a:pt x="8640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59045" y="341795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49" y="0"/>
                </a:lnTo>
              </a:path>
              <a:path w="19050">
                <a:moveTo>
                  <a:pt x="0" y="0"/>
                </a:moveTo>
                <a:lnTo>
                  <a:pt x="19049" y="0"/>
                </a:lnTo>
              </a:path>
            </a:pathLst>
          </a:custGeom>
          <a:ln w="381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17969" y="5698235"/>
            <a:ext cx="1126997" cy="102412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17535" y="5638799"/>
            <a:ext cx="1165859" cy="10553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1205" y="323695"/>
            <a:ext cx="560158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727" y="1244272"/>
            <a:ext cx="8366544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8726" y="6528083"/>
            <a:ext cx="353695" cy="106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0">
                <a:solidFill>
                  <a:srgbClr val="ACADA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pa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t.usace.army.mil/Missions/Recreation/Master-Plans/" TargetMode="External"/><Relationship Id="rId2" Type="http://schemas.openxmlformats.org/officeDocument/2006/relationships/hyperlink" Target="https://www.swt.usace.army.mil/Missions/Recreation/Maste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ESWT-OD-RBRBSWT@USACE.ARMY.MI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7200" y="411474"/>
            <a:ext cx="8446135" cy="6334760"/>
            <a:chOff x="457200" y="411474"/>
            <a:chExt cx="8446135" cy="6334760"/>
          </a:xfrm>
        </p:grpSpPr>
        <p:sp>
          <p:nvSpPr>
            <p:cNvPr id="4" name="object 4"/>
            <p:cNvSpPr/>
            <p:nvPr/>
          </p:nvSpPr>
          <p:spPr>
            <a:xfrm>
              <a:off x="457200" y="411474"/>
              <a:ext cx="8235315" cy="5207000"/>
            </a:xfrm>
            <a:custGeom>
              <a:avLst/>
              <a:gdLst/>
              <a:ahLst/>
              <a:cxnLst/>
              <a:rect l="l" t="t" r="r" b="b"/>
              <a:pathLst>
                <a:path w="8235315" h="5207000">
                  <a:moveTo>
                    <a:pt x="8102003" y="0"/>
                  </a:moveTo>
                  <a:lnTo>
                    <a:pt x="132930" y="0"/>
                  </a:lnTo>
                  <a:lnTo>
                    <a:pt x="90913" y="6776"/>
                  </a:lnTo>
                  <a:lnTo>
                    <a:pt x="54422" y="25647"/>
                  </a:lnTo>
                  <a:lnTo>
                    <a:pt x="25647" y="54422"/>
                  </a:lnTo>
                  <a:lnTo>
                    <a:pt x="6776" y="90913"/>
                  </a:lnTo>
                  <a:lnTo>
                    <a:pt x="0" y="132930"/>
                  </a:lnTo>
                  <a:lnTo>
                    <a:pt x="0" y="5073827"/>
                  </a:lnTo>
                  <a:lnTo>
                    <a:pt x="6776" y="5115839"/>
                  </a:lnTo>
                  <a:lnTo>
                    <a:pt x="25647" y="5152326"/>
                  </a:lnTo>
                  <a:lnTo>
                    <a:pt x="54422" y="5181099"/>
                  </a:lnTo>
                  <a:lnTo>
                    <a:pt x="90913" y="5199969"/>
                  </a:lnTo>
                  <a:lnTo>
                    <a:pt x="132930" y="5206745"/>
                  </a:lnTo>
                  <a:lnTo>
                    <a:pt x="8102003" y="5206745"/>
                  </a:lnTo>
                  <a:lnTo>
                    <a:pt x="8144020" y="5199969"/>
                  </a:lnTo>
                  <a:lnTo>
                    <a:pt x="8180511" y="5181099"/>
                  </a:lnTo>
                  <a:lnTo>
                    <a:pt x="8209286" y="5152326"/>
                  </a:lnTo>
                  <a:lnTo>
                    <a:pt x="8228157" y="5115839"/>
                  </a:lnTo>
                  <a:lnTo>
                    <a:pt x="8234933" y="5073827"/>
                  </a:lnTo>
                  <a:lnTo>
                    <a:pt x="8234933" y="132930"/>
                  </a:lnTo>
                  <a:lnTo>
                    <a:pt x="8228157" y="90913"/>
                  </a:lnTo>
                  <a:lnTo>
                    <a:pt x="8209286" y="54422"/>
                  </a:lnTo>
                  <a:lnTo>
                    <a:pt x="8180511" y="25647"/>
                  </a:lnTo>
                  <a:lnTo>
                    <a:pt x="8144020" y="6776"/>
                  </a:lnTo>
                  <a:lnTo>
                    <a:pt x="8102003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9045" y="3417950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49" y="0"/>
                  </a:lnTo>
                </a:path>
                <a:path w="19050">
                  <a:moveTo>
                    <a:pt x="0" y="0"/>
                  </a:moveTo>
                  <a:lnTo>
                    <a:pt x="19049" y="0"/>
                  </a:lnTo>
                </a:path>
              </a:pathLst>
            </a:custGeom>
            <a:ln w="381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6670" y="5628132"/>
              <a:ext cx="1256537" cy="11178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0800" y="5682996"/>
              <a:ext cx="1466088" cy="10629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5711190"/>
              <a:ext cx="4907280" cy="9227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9109" y="1028700"/>
              <a:ext cx="3897629" cy="39989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5073" y="2354579"/>
              <a:ext cx="1425701" cy="134720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83387" y="3166826"/>
            <a:ext cx="5003800" cy="217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55290">
              <a:lnSpc>
                <a:spcPct val="114999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Public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Workshop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23 May 2022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lang="en-US" sz="2000" spc="-5" dirty="0">
                <a:latin typeface="Arial"/>
                <a:cs typeface="Arial"/>
              </a:rPr>
              <a:t>Idabel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OK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Arial"/>
                <a:cs typeface="Arial"/>
              </a:rPr>
              <a:t>U.S.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Army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Corps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Engineers,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Tulsa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District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41450" y="1327947"/>
            <a:ext cx="2711349" cy="926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100"/>
              </a:spcBef>
            </a:pPr>
            <a:r>
              <a:rPr sz="2000" spc="10" dirty="0">
                <a:solidFill>
                  <a:srgbClr val="FFFFFF"/>
                </a:solidFill>
              </a:rPr>
              <a:t>REVISING</a:t>
            </a:r>
            <a:r>
              <a:rPr sz="2000" spc="-35" dirty="0">
                <a:solidFill>
                  <a:srgbClr val="FFFFFF"/>
                </a:solidFill>
              </a:rPr>
              <a:t> </a:t>
            </a:r>
            <a:r>
              <a:rPr sz="2000" spc="15" dirty="0">
                <a:solidFill>
                  <a:srgbClr val="FFFFFF"/>
                </a:solidFill>
              </a:rPr>
              <a:t>THE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spc="15" dirty="0">
                <a:solidFill>
                  <a:srgbClr val="FFFFFF"/>
                </a:solidFill>
              </a:rPr>
              <a:t>197</a:t>
            </a:r>
            <a:r>
              <a:rPr lang="en-US" sz="2000" spc="15">
                <a:solidFill>
                  <a:srgbClr val="FFFFFF"/>
                </a:solidFill>
              </a:rPr>
              <a:t>9</a:t>
            </a:r>
            <a:r>
              <a:rPr sz="2000" spc="15">
                <a:solidFill>
                  <a:srgbClr val="FFFFFF"/>
                </a:solidFill>
              </a:rPr>
              <a:t> </a:t>
            </a:r>
            <a:r>
              <a:rPr sz="2000" spc="-540">
                <a:solidFill>
                  <a:srgbClr val="FFFFFF"/>
                </a:solidFill>
              </a:rPr>
              <a:t> </a:t>
            </a:r>
            <a:r>
              <a:rPr lang="en-US" sz="2000" spc="20">
                <a:solidFill>
                  <a:srgbClr val="FFFFFF"/>
                </a:solidFill>
              </a:rPr>
              <a:t>BROKEN BOW </a:t>
            </a:r>
            <a:r>
              <a:rPr sz="2000" spc="15" dirty="0">
                <a:solidFill>
                  <a:srgbClr val="FFFFFF"/>
                </a:solidFill>
              </a:rPr>
              <a:t>LAKE </a:t>
            </a:r>
            <a:r>
              <a:rPr sz="2000" spc="20" dirty="0">
                <a:solidFill>
                  <a:srgbClr val="FFFFFF"/>
                </a:solidFill>
              </a:rPr>
              <a:t> </a:t>
            </a:r>
            <a:r>
              <a:rPr sz="2000" spc="15" dirty="0">
                <a:solidFill>
                  <a:srgbClr val="FFFFFF"/>
                </a:solidFill>
              </a:rPr>
              <a:t>MASTER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spc="15" dirty="0">
                <a:solidFill>
                  <a:srgbClr val="FFFFFF"/>
                </a:solidFill>
              </a:rPr>
              <a:t>PLAN</a:t>
            </a:r>
            <a:endParaRPr sz="2000" dirty="0"/>
          </a:p>
        </p:txBody>
      </p:sp>
      <p:sp>
        <p:nvSpPr>
          <p:cNvPr id="13" name="object 13"/>
          <p:cNvSpPr txBox="1"/>
          <p:nvPr/>
        </p:nvSpPr>
        <p:spPr>
          <a:xfrm>
            <a:off x="202545" y="5703569"/>
            <a:ext cx="353695" cy="1117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File</a:t>
            </a:r>
            <a:r>
              <a:rPr sz="5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8566" y="353268"/>
            <a:ext cx="10477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9733" y="292110"/>
            <a:ext cx="669988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1910" marR="5080" indent="-12998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What</a:t>
            </a:r>
            <a:r>
              <a:rPr spc="-15" dirty="0"/>
              <a:t> </a:t>
            </a:r>
            <a:r>
              <a:rPr spc="-55" dirty="0"/>
              <a:t>Types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5" dirty="0"/>
              <a:t>Comments</a:t>
            </a:r>
            <a:r>
              <a:rPr spc="-10" dirty="0"/>
              <a:t> </a:t>
            </a:r>
            <a:r>
              <a:rPr spc="-5" dirty="0"/>
              <a:t>Can</a:t>
            </a:r>
            <a:r>
              <a:rPr spc="-75" dirty="0"/>
              <a:t> </a:t>
            </a:r>
            <a:r>
              <a:rPr spc="-85" dirty="0"/>
              <a:t>You </a:t>
            </a:r>
            <a:r>
              <a:rPr spc="-869" dirty="0"/>
              <a:t> </a:t>
            </a:r>
            <a:r>
              <a:rPr spc="-5" dirty="0"/>
              <a:t>Submit</a:t>
            </a:r>
            <a:r>
              <a:rPr spc="-15" dirty="0"/>
              <a:t> </a:t>
            </a:r>
            <a:r>
              <a:rPr spc="-5" dirty="0"/>
              <a:t>under</a:t>
            </a:r>
            <a:r>
              <a:rPr spc="-20" dirty="0"/>
              <a:t> </a:t>
            </a:r>
            <a:r>
              <a:rPr spc="-50" dirty="0"/>
              <a:t>NEPA?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088" y="1591750"/>
            <a:ext cx="7687309" cy="4844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080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8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reque</a:t>
            </a:r>
            <a:r>
              <a:rPr sz="2400" spc="-5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ou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npu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10" dirty="0">
                <a:latin typeface="Arial"/>
                <a:cs typeface="Arial"/>
              </a:rPr>
              <a:t>propo</a:t>
            </a:r>
            <a:r>
              <a:rPr sz="2400" spc="-5" dirty="0">
                <a:latin typeface="Arial"/>
                <a:cs typeface="Arial"/>
              </a:rPr>
              <a:t>sed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</a:t>
            </a:r>
            <a:r>
              <a:rPr sz="2400" spc="-5" dirty="0">
                <a:latin typeface="Arial"/>
                <a:cs typeface="Arial"/>
              </a:rPr>
              <a:t>vi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 the </a:t>
            </a:r>
            <a:r>
              <a:rPr lang="en-US" sz="2400" spc="-5" dirty="0">
                <a:latin typeface="Arial"/>
                <a:cs typeface="Arial"/>
              </a:rPr>
              <a:t>Broken Bow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Lake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Master Plan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potential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environmental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impacts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action.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355600" marR="21399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Arial"/>
                <a:cs typeface="Arial"/>
              </a:rPr>
              <a:t>Broadly,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covers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aspect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the natural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human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environment.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Some examples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comment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categories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might include:</a:t>
            </a:r>
            <a:endParaRPr sz="24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10"/>
              </a:spcBef>
              <a:buChar char="•"/>
              <a:tabLst>
                <a:tab pos="812800" algn="l"/>
                <a:tab pos="813435" algn="l"/>
              </a:tabLst>
            </a:pPr>
            <a:r>
              <a:rPr sz="2000" spc="-5" dirty="0">
                <a:latin typeface="Arial"/>
                <a:cs typeface="Arial"/>
              </a:rPr>
              <a:t>Recreation availability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access;</a:t>
            </a:r>
            <a:endParaRPr sz="20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Char char="•"/>
              <a:tabLst>
                <a:tab pos="812800" algn="l"/>
                <a:tab pos="813435" algn="l"/>
              </a:tabLst>
            </a:pPr>
            <a:r>
              <a:rPr sz="2000" spc="-5" dirty="0">
                <a:latin typeface="Arial"/>
                <a:cs typeface="Arial"/>
              </a:rPr>
              <a:t>Fish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&amp;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wildlife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habitat;</a:t>
            </a:r>
            <a:endParaRPr sz="20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Char char="•"/>
              <a:tabLst>
                <a:tab pos="812800" algn="l"/>
                <a:tab pos="813435" algn="l"/>
              </a:tabLst>
            </a:pPr>
            <a:r>
              <a:rPr sz="2000" spc="-5" dirty="0">
                <a:latin typeface="Arial"/>
                <a:cs typeface="Arial"/>
              </a:rPr>
              <a:t>Public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access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federal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land;</a:t>
            </a:r>
            <a:endParaRPr sz="20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Char char="•"/>
              <a:tabLst>
                <a:tab pos="812800" algn="l"/>
                <a:tab pos="813435" algn="l"/>
              </a:tabLst>
            </a:pPr>
            <a:r>
              <a:rPr sz="2000" spc="-5" dirty="0">
                <a:latin typeface="Arial"/>
                <a:cs typeface="Arial"/>
              </a:rPr>
              <a:t>Economic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impacts;</a:t>
            </a:r>
            <a:endParaRPr sz="20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Char char="•"/>
              <a:tabLst>
                <a:tab pos="812800" algn="l"/>
                <a:tab pos="813435" algn="l"/>
              </a:tabLst>
            </a:pPr>
            <a:r>
              <a:rPr sz="2000" spc="-5" dirty="0">
                <a:latin typeface="Arial"/>
                <a:cs typeface="Arial"/>
              </a:rPr>
              <a:t>Cultural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resources;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or</a:t>
            </a:r>
            <a:endParaRPr sz="20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buChar char="•"/>
              <a:tabLst>
                <a:tab pos="812800" algn="l"/>
                <a:tab pos="813435" algn="l"/>
              </a:tabLst>
            </a:pPr>
            <a:r>
              <a:rPr sz="2000" spc="-20" dirty="0">
                <a:latin typeface="Arial"/>
                <a:cs typeface="Arial"/>
              </a:rPr>
              <a:t>Water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air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quality.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831" y="506123"/>
            <a:ext cx="37973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NE</a:t>
            </a:r>
            <a:r>
              <a:rPr spc="-245" dirty="0"/>
              <a:t>P</a:t>
            </a:r>
            <a:r>
              <a:rPr spc="-5" dirty="0"/>
              <a:t>A</a:t>
            </a:r>
            <a:r>
              <a:rPr spc="-110" dirty="0"/>
              <a:t> </a:t>
            </a:r>
            <a:r>
              <a:rPr spc="-5" dirty="0"/>
              <a:t>RESOURCES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48566" y="353268"/>
            <a:ext cx="10477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sz="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630" y="1821787"/>
            <a:ext cx="657225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8500" algn="l"/>
              </a:tabLst>
            </a:pPr>
            <a:r>
              <a:rPr sz="2400" spc="-10" dirty="0">
                <a:latin typeface="Arial"/>
                <a:cs typeface="Arial"/>
              </a:rPr>
              <a:t>Available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NEPAnet:	</a:t>
            </a:r>
            <a:r>
              <a:rPr sz="2400" spc="-20" dirty="0">
                <a:latin typeface="Arial"/>
                <a:cs typeface="Arial"/>
              </a:rPr>
              <a:t>http://</a:t>
            </a:r>
            <a:r>
              <a:rPr sz="2400" u="sng" spc="-20" dirty="0">
                <a:solidFill>
                  <a:srgbClr val="3D6682"/>
                </a:solidFill>
                <a:uFill>
                  <a:solidFill>
                    <a:srgbClr val="3D6682"/>
                  </a:solidFill>
                </a:uFill>
                <a:latin typeface="Arial"/>
                <a:cs typeface="Arial"/>
                <a:hlinkClick r:id="rId2"/>
              </a:rPr>
              <a:t>www.NEPA.gov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30" dirty="0">
                <a:latin typeface="Arial"/>
                <a:cs typeface="Arial"/>
              </a:rPr>
              <a:t>NEPAnet </a:t>
            </a:r>
            <a:r>
              <a:rPr sz="2400" spc="-5" dirty="0">
                <a:latin typeface="Arial"/>
                <a:cs typeface="Arial"/>
              </a:rPr>
              <a:t>Includes: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55600" marR="69469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Citizen’s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Guide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spc="-50" dirty="0">
                <a:latin typeface="Arial"/>
                <a:cs typeface="Arial"/>
              </a:rPr>
              <a:t>NEPA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–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Having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Your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Voice</a:t>
            </a:r>
            <a:r>
              <a:rPr sz="2400" spc="-5" dirty="0">
                <a:latin typeface="Arial"/>
                <a:cs typeface="Arial"/>
              </a:rPr>
              <a:t> Heard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Council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Environmental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Quality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Regulations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Im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spc="-5" dirty="0">
                <a:latin typeface="Arial"/>
                <a:cs typeface="Arial"/>
              </a:rPr>
              <a:t>ting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spc="-18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4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FR P</a:t>
            </a:r>
            <a:r>
              <a:rPr sz="2400" spc="-10" dirty="0">
                <a:latin typeface="Arial"/>
                <a:cs typeface="Arial"/>
              </a:rPr>
              <a:t>ar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150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-  </a:t>
            </a:r>
            <a:r>
              <a:rPr sz="2400" spc="-10" dirty="0">
                <a:latin typeface="Arial"/>
                <a:cs typeface="Arial"/>
              </a:rPr>
              <a:t>1508)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4404" y="147825"/>
            <a:ext cx="8787765" cy="6574790"/>
            <a:chOff x="184404" y="147825"/>
            <a:chExt cx="8787765" cy="6574790"/>
          </a:xfrm>
        </p:grpSpPr>
        <p:sp>
          <p:nvSpPr>
            <p:cNvPr id="4" name="object 4"/>
            <p:cNvSpPr/>
            <p:nvPr/>
          </p:nvSpPr>
          <p:spPr>
            <a:xfrm>
              <a:off x="184404" y="147825"/>
              <a:ext cx="8787765" cy="6518275"/>
            </a:xfrm>
            <a:custGeom>
              <a:avLst/>
              <a:gdLst/>
              <a:ahLst/>
              <a:cxnLst/>
              <a:rect l="l" t="t" r="r" b="b"/>
              <a:pathLst>
                <a:path w="8787765" h="6518275">
                  <a:moveTo>
                    <a:pt x="8640203" y="0"/>
                  </a:moveTo>
                  <a:lnTo>
                    <a:pt x="147180" y="0"/>
                  </a:lnTo>
                  <a:lnTo>
                    <a:pt x="100657" y="7503"/>
                  </a:lnTo>
                  <a:lnTo>
                    <a:pt x="60254" y="28398"/>
                  </a:lnTo>
                  <a:lnTo>
                    <a:pt x="28395" y="60259"/>
                  </a:lnTo>
                  <a:lnTo>
                    <a:pt x="7502" y="100662"/>
                  </a:lnTo>
                  <a:lnTo>
                    <a:pt x="0" y="147180"/>
                  </a:lnTo>
                  <a:lnTo>
                    <a:pt x="0" y="6370980"/>
                  </a:lnTo>
                  <a:lnTo>
                    <a:pt x="7502" y="6417497"/>
                  </a:lnTo>
                  <a:lnTo>
                    <a:pt x="28395" y="6457896"/>
                  </a:lnTo>
                  <a:lnTo>
                    <a:pt x="60254" y="6489753"/>
                  </a:lnTo>
                  <a:lnTo>
                    <a:pt x="100657" y="6510645"/>
                  </a:lnTo>
                  <a:lnTo>
                    <a:pt x="147180" y="6518148"/>
                  </a:lnTo>
                  <a:lnTo>
                    <a:pt x="8640203" y="6518148"/>
                  </a:lnTo>
                  <a:lnTo>
                    <a:pt x="8686726" y="6510645"/>
                  </a:lnTo>
                  <a:lnTo>
                    <a:pt x="8727129" y="6489753"/>
                  </a:lnTo>
                  <a:lnTo>
                    <a:pt x="8758988" y="6457896"/>
                  </a:lnTo>
                  <a:lnTo>
                    <a:pt x="8779881" y="6417497"/>
                  </a:lnTo>
                  <a:lnTo>
                    <a:pt x="8787384" y="6370980"/>
                  </a:lnTo>
                  <a:lnTo>
                    <a:pt x="8787384" y="147180"/>
                  </a:lnTo>
                  <a:lnTo>
                    <a:pt x="8779881" y="100662"/>
                  </a:lnTo>
                  <a:lnTo>
                    <a:pt x="8758988" y="60259"/>
                  </a:lnTo>
                  <a:lnTo>
                    <a:pt x="8727129" y="28398"/>
                  </a:lnTo>
                  <a:lnTo>
                    <a:pt x="8686726" y="7503"/>
                  </a:lnTo>
                  <a:lnTo>
                    <a:pt x="8640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7969" y="5698235"/>
              <a:ext cx="1126997" cy="1024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7535" y="5638799"/>
              <a:ext cx="1165859" cy="105536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33954" y="468123"/>
            <a:ext cx="50393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/>
              <a:t>THE</a:t>
            </a:r>
            <a:r>
              <a:rPr sz="2000" spc="-10" dirty="0"/>
              <a:t> </a:t>
            </a:r>
            <a:r>
              <a:rPr sz="2000" spc="-5" dirty="0"/>
              <a:t>MASTER</a:t>
            </a:r>
            <a:r>
              <a:rPr sz="2000" spc="10" dirty="0"/>
              <a:t> </a:t>
            </a:r>
            <a:r>
              <a:rPr sz="2000" spc="-10" dirty="0"/>
              <a:t>PLAN</a:t>
            </a:r>
            <a:r>
              <a:rPr sz="2000" spc="5" dirty="0"/>
              <a:t> </a:t>
            </a:r>
            <a:r>
              <a:rPr sz="2000" spc="-5" dirty="0"/>
              <a:t>REVISION</a:t>
            </a:r>
            <a:r>
              <a:rPr sz="2000" spc="-10" dirty="0"/>
              <a:t> </a:t>
            </a:r>
            <a:r>
              <a:rPr sz="2000" spc="-5" dirty="0"/>
              <a:t>PROCESS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533780" y="1371980"/>
            <a:ext cx="1981200" cy="1066800"/>
          </a:xfrm>
          <a:custGeom>
            <a:avLst/>
            <a:gdLst/>
            <a:ahLst/>
            <a:cxnLst/>
            <a:rect l="l" t="t" r="r" b="b"/>
            <a:pathLst>
              <a:path w="1981200" h="1066800">
                <a:moveTo>
                  <a:pt x="1981200" y="0"/>
                </a:moveTo>
                <a:lnTo>
                  <a:pt x="0" y="0"/>
                </a:lnTo>
                <a:lnTo>
                  <a:pt x="0" y="1066800"/>
                </a:lnTo>
                <a:lnTo>
                  <a:pt x="1981200" y="1066800"/>
                </a:lnTo>
                <a:lnTo>
                  <a:pt x="1981200" y="0"/>
                </a:lnTo>
                <a:close/>
              </a:path>
            </a:pathLst>
          </a:custGeom>
          <a:solidFill>
            <a:srgbClr val="D3E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780" y="1371980"/>
            <a:ext cx="1981200" cy="1066800"/>
          </a:xfrm>
          <a:prstGeom prst="rect">
            <a:avLst/>
          </a:prstGeom>
          <a:ln w="9905">
            <a:solidFill>
              <a:srgbClr val="C5CFC8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158750">
              <a:lnSpc>
                <a:spcPct val="100000"/>
              </a:lnSpc>
            </a:pP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Data</a:t>
            </a:r>
            <a:r>
              <a:rPr sz="1800" b="1" spc="-35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Collection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00501" y="1366900"/>
            <a:ext cx="1991360" cy="1076960"/>
            <a:chOff x="3500501" y="1366900"/>
            <a:chExt cx="1991360" cy="1076960"/>
          </a:xfrm>
        </p:grpSpPr>
        <p:sp>
          <p:nvSpPr>
            <p:cNvPr id="11" name="object 11"/>
            <p:cNvSpPr/>
            <p:nvPr/>
          </p:nvSpPr>
          <p:spPr>
            <a:xfrm>
              <a:off x="3505581" y="1371980"/>
              <a:ext cx="1981200" cy="1066800"/>
            </a:xfrm>
            <a:custGeom>
              <a:avLst/>
              <a:gdLst/>
              <a:ahLst/>
              <a:cxnLst/>
              <a:rect l="l" t="t" r="r" b="b"/>
              <a:pathLst>
                <a:path w="1981200" h="1066800">
                  <a:moveTo>
                    <a:pt x="19812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1981200" y="106680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D3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5581" y="1371980"/>
              <a:ext cx="1981200" cy="1066800"/>
            </a:xfrm>
            <a:custGeom>
              <a:avLst/>
              <a:gdLst/>
              <a:ahLst/>
              <a:cxnLst/>
              <a:rect l="l" t="t" r="r" b="b"/>
              <a:pathLst>
                <a:path w="1981200" h="1066800">
                  <a:moveTo>
                    <a:pt x="0" y="0"/>
                  </a:moveTo>
                  <a:lnTo>
                    <a:pt x="1981200" y="0"/>
                  </a:lnTo>
                  <a:lnTo>
                    <a:pt x="1981200" y="1066800"/>
                  </a:lnTo>
                  <a:lnTo>
                    <a:pt x="0" y="106680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C1C2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05580" y="1371980"/>
            <a:ext cx="1981200" cy="972830"/>
          </a:xfrm>
          <a:prstGeom prst="rect">
            <a:avLst/>
          </a:prstGeom>
          <a:ln w="9905">
            <a:solidFill>
              <a:srgbClr val="C1C2BB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202565" marR="196215" algn="ctr">
              <a:lnSpc>
                <a:spcPct val="100000"/>
              </a:lnSpc>
              <a:spcBef>
                <a:spcPts val="545"/>
              </a:spcBef>
            </a:pP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Ag</a:t>
            </a:r>
            <a:r>
              <a:rPr sz="1800" b="1" dirty="0">
                <a:solidFill>
                  <a:srgbClr val="436D8D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436D8D"/>
                </a:solidFill>
                <a:latin typeface="Arial"/>
                <a:cs typeface="Arial"/>
              </a:rPr>
              <a:t>c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y/Public  Scoping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ts val="2860"/>
              </a:lnSpc>
            </a:pPr>
            <a:r>
              <a:rPr lang="en-US" sz="2400" b="1" spc="-5" dirty="0">
                <a:solidFill>
                  <a:srgbClr val="838479"/>
                </a:solidFill>
                <a:latin typeface="Arial"/>
                <a:cs typeface="Arial"/>
              </a:rPr>
              <a:t>23 May 2022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1180" y="1410080"/>
            <a:ext cx="2362200" cy="990600"/>
          </a:xfrm>
          <a:prstGeom prst="rect">
            <a:avLst/>
          </a:prstGeom>
          <a:solidFill>
            <a:srgbClr val="D3E0EA"/>
          </a:solidFill>
          <a:ln w="9905">
            <a:solidFill>
              <a:srgbClr val="C1C2BB"/>
            </a:solidFill>
          </a:ln>
        </p:spPr>
        <p:txBody>
          <a:bodyPr vert="horz" wrap="square" lIns="0" tIns="214630" rIns="0" bIns="0" rtlCol="0">
            <a:spAutoFit/>
          </a:bodyPr>
          <a:lstStyle/>
          <a:p>
            <a:pPr marL="375920" marR="368935" indent="168910">
              <a:lnSpc>
                <a:spcPct val="100000"/>
              </a:lnSpc>
              <a:spcBef>
                <a:spcPts val="1690"/>
              </a:spcBef>
            </a:pP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Analysis by </a:t>
            </a:r>
            <a:r>
              <a:rPr sz="1800" b="1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Planning</a:t>
            </a:r>
            <a:r>
              <a:rPr sz="1800" b="1" spc="-75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436D8D"/>
                </a:solidFill>
                <a:latin typeface="Arial"/>
                <a:cs typeface="Arial"/>
              </a:rPr>
              <a:t>Team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5181" y="3276980"/>
            <a:ext cx="2438400" cy="1295400"/>
          </a:xfrm>
          <a:custGeom>
            <a:avLst/>
            <a:gdLst/>
            <a:ahLst/>
            <a:cxnLst/>
            <a:rect l="l" t="t" r="r" b="b"/>
            <a:pathLst>
              <a:path w="2438400" h="1295400">
                <a:moveTo>
                  <a:pt x="2438400" y="0"/>
                </a:moveTo>
                <a:lnTo>
                  <a:pt x="0" y="0"/>
                </a:lnTo>
                <a:lnTo>
                  <a:pt x="0" y="1295400"/>
                </a:lnTo>
                <a:lnTo>
                  <a:pt x="2438400" y="1295400"/>
                </a:lnTo>
                <a:lnTo>
                  <a:pt x="2438400" y="0"/>
                </a:lnTo>
                <a:close/>
              </a:path>
            </a:pathLst>
          </a:custGeom>
          <a:solidFill>
            <a:srgbClr val="D3E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5181" y="3276980"/>
            <a:ext cx="2438400" cy="1295400"/>
          </a:xfrm>
          <a:prstGeom prst="rect">
            <a:avLst/>
          </a:prstGeom>
          <a:ln w="9905">
            <a:solidFill>
              <a:srgbClr val="C1C2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  <a:spcBef>
                <a:spcPts val="1670"/>
              </a:spcBef>
            </a:pP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Draft</a:t>
            </a:r>
            <a:r>
              <a:rPr sz="1800" b="1" spc="-25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Plan</a:t>
            </a:r>
            <a:r>
              <a:rPr sz="1800" b="1" spc="-10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Prepared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67480" y="3353180"/>
            <a:ext cx="1981200" cy="1426673"/>
          </a:xfrm>
          <a:prstGeom prst="rect">
            <a:avLst/>
          </a:prstGeom>
          <a:solidFill>
            <a:srgbClr val="D3E0EA"/>
          </a:solidFill>
          <a:ln w="9905">
            <a:solidFill>
              <a:srgbClr val="C1C2BB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202565" marR="196215" algn="ctr">
              <a:lnSpc>
                <a:spcPct val="104600"/>
              </a:lnSpc>
              <a:spcBef>
                <a:spcPts val="1110"/>
              </a:spcBef>
            </a:pP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Ag</a:t>
            </a:r>
            <a:r>
              <a:rPr sz="1800" b="1" dirty="0">
                <a:solidFill>
                  <a:srgbClr val="436D8D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436D8D"/>
                </a:solidFill>
                <a:latin typeface="Arial"/>
                <a:cs typeface="Arial"/>
              </a:rPr>
              <a:t>c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y/Public  Review </a:t>
            </a:r>
            <a:r>
              <a:rPr lang="en-US" sz="1800" b="1" spc="-5" dirty="0">
                <a:solidFill>
                  <a:srgbClr val="436D8D"/>
                </a:solidFill>
                <a:latin typeface="Arial"/>
                <a:cs typeface="Arial"/>
              </a:rPr>
              <a:t>(30 days)</a:t>
            </a:r>
            <a:r>
              <a:rPr sz="1800" b="1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endParaRPr lang="en-US" sz="1800" b="1" dirty="0">
              <a:solidFill>
                <a:srgbClr val="436D8D"/>
              </a:solidFill>
              <a:latin typeface="Arial"/>
              <a:cs typeface="Arial"/>
            </a:endParaRPr>
          </a:p>
          <a:p>
            <a:pPr marL="202565" marR="196215" algn="ctr">
              <a:lnSpc>
                <a:spcPct val="104600"/>
              </a:lnSpc>
              <a:spcBef>
                <a:spcPts val="1110"/>
              </a:spcBef>
            </a:pPr>
            <a:r>
              <a:rPr lang="en-US" b="1" spc="-5" dirty="0">
                <a:solidFill>
                  <a:srgbClr val="436D8D"/>
                </a:solidFill>
                <a:latin typeface="Arial"/>
                <a:cs typeface="Arial"/>
              </a:rPr>
              <a:t>April 2023</a:t>
            </a:r>
            <a:endParaRPr lang="en-US" b="1" dirty="0">
              <a:solidFill>
                <a:srgbClr val="436D8D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48780" y="3353180"/>
            <a:ext cx="2667000" cy="1143000"/>
          </a:xfrm>
          <a:prstGeom prst="rect">
            <a:avLst/>
          </a:prstGeom>
          <a:solidFill>
            <a:srgbClr val="D3E0EA"/>
          </a:solidFill>
          <a:ln w="9905">
            <a:solidFill>
              <a:srgbClr val="C1C2BB"/>
            </a:solidFill>
          </a:ln>
        </p:spPr>
        <p:txBody>
          <a:bodyPr vert="horz" wrap="square" lIns="0" tIns="153035" rIns="0" bIns="0" rtlCol="0">
            <a:spAutoFit/>
          </a:bodyPr>
          <a:lstStyle/>
          <a:p>
            <a:pPr marL="208279" marR="201295" indent="635" algn="ctr">
              <a:lnSpc>
                <a:spcPct val="100000"/>
              </a:lnSpc>
              <a:spcBef>
                <a:spcPts val="1205"/>
              </a:spcBef>
            </a:pP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Finalize Master Plan </a:t>
            </a:r>
            <a:r>
              <a:rPr sz="1800" b="1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Based</a:t>
            </a:r>
            <a:r>
              <a:rPr sz="1800" b="1" spc="490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on </a:t>
            </a:r>
            <a:r>
              <a:rPr sz="1800" b="1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Comments</a:t>
            </a:r>
            <a:r>
              <a:rPr sz="1800" b="1" spc="-45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Received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5680" y="5105780"/>
            <a:ext cx="2161540" cy="979371"/>
          </a:xfrm>
          <a:prstGeom prst="rect">
            <a:avLst/>
          </a:prstGeom>
          <a:solidFill>
            <a:srgbClr val="F8B3AD"/>
          </a:solidFill>
          <a:ln w="9905">
            <a:solidFill>
              <a:srgbClr val="C1C2BB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140335" marR="132715" algn="ctr">
              <a:lnSpc>
                <a:spcPct val="104600"/>
              </a:lnSpc>
              <a:spcBef>
                <a:spcPts val="990"/>
              </a:spcBef>
            </a:pP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Adoption</a:t>
            </a:r>
            <a:r>
              <a:rPr sz="1800" b="1" spc="-30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of</a:t>
            </a:r>
            <a:r>
              <a:rPr sz="1800" b="1" spc="-30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Final </a:t>
            </a:r>
            <a:r>
              <a:rPr sz="1800" b="1" spc="-484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Master</a:t>
            </a:r>
            <a:r>
              <a:rPr sz="1800" b="1" spc="70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36D8D"/>
                </a:solidFill>
                <a:latin typeface="Arial"/>
                <a:cs typeface="Arial"/>
              </a:rPr>
              <a:t>Plan </a:t>
            </a:r>
            <a:r>
              <a:rPr sz="1800" b="1" dirty="0">
                <a:solidFill>
                  <a:srgbClr val="436D8D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436D8D"/>
                </a:solidFill>
                <a:latin typeface="Arial"/>
                <a:cs typeface="Arial"/>
              </a:rPr>
              <a:t>December 2023</a:t>
            </a:r>
            <a:endParaRPr b="1" spc="-5" dirty="0">
              <a:solidFill>
                <a:srgbClr val="436D8D"/>
              </a:solidFill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38281" y="1123190"/>
            <a:ext cx="6163310" cy="4902200"/>
            <a:chOff x="1438281" y="1123190"/>
            <a:chExt cx="6163310" cy="4902200"/>
          </a:xfrm>
        </p:grpSpPr>
        <p:sp>
          <p:nvSpPr>
            <p:cNvPr id="21" name="object 21"/>
            <p:cNvSpPr/>
            <p:nvPr/>
          </p:nvSpPr>
          <p:spPr>
            <a:xfrm>
              <a:off x="1524000" y="2400300"/>
              <a:ext cx="6057900" cy="838835"/>
            </a:xfrm>
            <a:custGeom>
              <a:avLst/>
              <a:gdLst/>
              <a:ahLst/>
              <a:cxnLst/>
              <a:rect l="l" t="t" r="r" b="b"/>
              <a:pathLst>
                <a:path w="6057900" h="838835">
                  <a:moveTo>
                    <a:pt x="6057900" y="0"/>
                  </a:moveTo>
                  <a:lnTo>
                    <a:pt x="6057900" y="438150"/>
                  </a:lnTo>
                  <a:lnTo>
                    <a:pt x="0" y="438150"/>
                  </a:lnTo>
                  <a:lnTo>
                    <a:pt x="0" y="838581"/>
                  </a:lnTo>
                </a:path>
              </a:pathLst>
            </a:custGeom>
            <a:ln w="38100">
              <a:solidFill>
                <a:srgbClr val="838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57331" y="3124583"/>
              <a:ext cx="133350" cy="114300"/>
            </a:xfrm>
            <a:custGeom>
              <a:avLst/>
              <a:gdLst/>
              <a:ahLst/>
              <a:cxnLst/>
              <a:rect l="l" t="t" r="r" b="b"/>
              <a:pathLst>
                <a:path w="133350" h="114300">
                  <a:moveTo>
                    <a:pt x="133350" y="0"/>
                  </a:moveTo>
                  <a:lnTo>
                    <a:pt x="66675" y="11430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838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75809" y="4495800"/>
              <a:ext cx="6006465" cy="572135"/>
            </a:xfrm>
            <a:custGeom>
              <a:avLst/>
              <a:gdLst/>
              <a:ahLst/>
              <a:cxnLst/>
              <a:rect l="l" t="t" r="r" b="b"/>
              <a:pathLst>
                <a:path w="6006465" h="572135">
                  <a:moveTo>
                    <a:pt x="6006198" y="0"/>
                  </a:moveTo>
                  <a:lnTo>
                    <a:pt x="6006198" y="304800"/>
                  </a:lnTo>
                  <a:lnTo>
                    <a:pt x="0" y="304800"/>
                  </a:lnTo>
                  <a:lnTo>
                    <a:pt x="0" y="571881"/>
                  </a:lnTo>
                </a:path>
              </a:pathLst>
            </a:custGeom>
            <a:ln w="38100">
              <a:solidFill>
                <a:srgbClr val="838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09147" y="4953384"/>
              <a:ext cx="133350" cy="114300"/>
            </a:xfrm>
            <a:custGeom>
              <a:avLst/>
              <a:gdLst/>
              <a:ahLst/>
              <a:cxnLst/>
              <a:rect l="l" t="t" r="r" b="b"/>
              <a:pathLst>
                <a:path w="133350" h="114300">
                  <a:moveTo>
                    <a:pt x="133350" y="0"/>
                  </a:moveTo>
                  <a:lnTo>
                    <a:pt x="66675" y="11430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838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4600" y="1905000"/>
              <a:ext cx="953135" cy="0"/>
            </a:xfrm>
            <a:custGeom>
              <a:avLst/>
              <a:gdLst/>
              <a:ahLst/>
              <a:cxnLst/>
              <a:rect l="l" t="t" r="r" b="b"/>
              <a:pathLst>
                <a:path w="953135">
                  <a:moveTo>
                    <a:pt x="0" y="0"/>
                  </a:moveTo>
                  <a:lnTo>
                    <a:pt x="952881" y="0"/>
                  </a:lnTo>
                </a:path>
              </a:pathLst>
            </a:custGeom>
            <a:ln w="38100">
              <a:solidFill>
                <a:srgbClr val="838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53172" y="1838318"/>
              <a:ext cx="114935" cy="133350"/>
            </a:xfrm>
            <a:custGeom>
              <a:avLst/>
              <a:gdLst/>
              <a:ahLst/>
              <a:cxnLst/>
              <a:rect l="l" t="t" r="r" b="b"/>
              <a:pathLst>
                <a:path w="114935" h="133350">
                  <a:moveTo>
                    <a:pt x="12" y="0"/>
                  </a:moveTo>
                  <a:lnTo>
                    <a:pt x="114312" y="66675"/>
                  </a:lnTo>
                  <a:lnTo>
                    <a:pt x="0" y="133350"/>
                  </a:lnTo>
                </a:path>
              </a:pathLst>
            </a:custGeom>
            <a:ln w="38100">
              <a:solidFill>
                <a:srgbClr val="838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86400" y="1905000"/>
              <a:ext cx="876935" cy="0"/>
            </a:xfrm>
            <a:custGeom>
              <a:avLst/>
              <a:gdLst/>
              <a:ahLst/>
              <a:cxnLst/>
              <a:rect l="l" t="t" r="r" b="b"/>
              <a:pathLst>
                <a:path w="876935">
                  <a:moveTo>
                    <a:pt x="0" y="0"/>
                  </a:moveTo>
                  <a:lnTo>
                    <a:pt x="876681" y="0"/>
                  </a:lnTo>
                </a:path>
              </a:pathLst>
            </a:custGeom>
            <a:ln w="38100">
              <a:solidFill>
                <a:srgbClr val="838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48783" y="1838318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300" y="66675"/>
                  </a:lnTo>
                  <a:lnTo>
                    <a:pt x="0" y="133350"/>
                  </a:lnTo>
                </a:path>
              </a:pathLst>
            </a:custGeom>
            <a:ln w="38100">
              <a:solidFill>
                <a:srgbClr val="838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43200" y="3924300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5">
                  <a:moveTo>
                    <a:pt x="0" y="0"/>
                  </a:moveTo>
                  <a:lnTo>
                    <a:pt x="686181" y="0"/>
                  </a:lnTo>
                </a:path>
              </a:pathLst>
            </a:custGeom>
            <a:ln w="38100">
              <a:solidFill>
                <a:srgbClr val="838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15083" y="3857618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300" y="66675"/>
                  </a:lnTo>
                  <a:lnTo>
                    <a:pt x="0" y="133350"/>
                  </a:lnTo>
                </a:path>
              </a:pathLst>
            </a:custGeom>
            <a:ln w="38100">
              <a:solidFill>
                <a:srgbClr val="838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48300" y="3924300"/>
              <a:ext cx="762635" cy="0"/>
            </a:xfrm>
            <a:custGeom>
              <a:avLst/>
              <a:gdLst/>
              <a:ahLst/>
              <a:cxnLst/>
              <a:rect l="l" t="t" r="r" b="b"/>
              <a:pathLst>
                <a:path w="762635">
                  <a:moveTo>
                    <a:pt x="0" y="0"/>
                  </a:moveTo>
                  <a:lnTo>
                    <a:pt x="762381" y="0"/>
                  </a:lnTo>
                </a:path>
              </a:pathLst>
            </a:custGeom>
            <a:ln w="38100">
              <a:solidFill>
                <a:srgbClr val="838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96383" y="3857618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300" y="66675"/>
                  </a:lnTo>
                  <a:lnTo>
                    <a:pt x="0" y="133350"/>
                  </a:lnTo>
                </a:path>
              </a:pathLst>
            </a:custGeom>
            <a:ln w="38100">
              <a:solidFill>
                <a:srgbClr val="838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86580" y="563918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5529" y="145529"/>
                  </a:lnTo>
                  <a:lnTo>
                    <a:pt x="0" y="145529"/>
                  </a:lnTo>
                  <a:lnTo>
                    <a:pt x="117741" y="235470"/>
                  </a:lnTo>
                  <a:lnTo>
                    <a:pt x="72758" y="381000"/>
                  </a:lnTo>
                  <a:lnTo>
                    <a:pt x="190500" y="291058"/>
                  </a:lnTo>
                  <a:lnTo>
                    <a:pt x="308229" y="381000"/>
                  </a:lnTo>
                  <a:lnTo>
                    <a:pt x="263258" y="235470"/>
                  </a:lnTo>
                  <a:lnTo>
                    <a:pt x="381000" y="145529"/>
                  </a:lnTo>
                  <a:lnTo>
                    <a:pt x="235470" y="145529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86580" y="563918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45529"/>
                  </a:moveTo>
                  <a:lnTo>
                    <a:pt x="145529" y="145529"/>
                  </a:lnTo>
                  <a:lnTo>
                    <a:pt x="190500" y="0"/>
                  </a:lnTo>
                  <a:lnTo>
                    <a:pt x="235470" y="145529"/>
                  </a:lnTo>
                  <a:lnTo>
                    <a:pt x="381000" y="145529"/>
                  </a:lnTo>
                  <a:lnTo>
                    <a:pt x="263258" y="235470"/>
                  </a:lnTo>
                  <a:lnTo>
                    <a:pt x="308229" y="381000"/>
                  </a:lnTo>
                  <a:lnTo>
                    <a:pt x="190500" y="291058"/>
                  </a:lnTo>
                  <a:lnTo>
                    <a:pt x="72758" y="381000"/>
                  </a:lnTo>
                  <a:lnTo>
                    <a:pt x="117741" y="235470"/>
                  </a:lnTo>
                  <a:lnTo>
                    <a:pt x="0" y="145529"/>
                  </a:lnTo>
                  <a:close/>
                </a:path>
              </a:pathLst>
            </a:custGeom>
            <a:ln w="9906">
              <a:solidFill>
                <a:srgbClr val="C1C2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67580" y="1135763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190500" y="0"/>
                  </a:moveTo>
                  <a:lnTo>
                    <a:pt x="145529" y="116420"/>
                  </a:lnTo>
                  <a:lnTo>
                    <a:pt x="0" y="116420"/>
                  </a:lnTo>
                  <a:lnTo>
                    <a:pt x="117741" y="188379"/>
                  </a:lnTo>
                  <a:lnTo>
                    <a:pt x="72758" y="304799"/>
                  </a:lnTo>
                  <a:lnTo>
                    <a:pt x="190500" y="232841"/>
                  </a:lnTo>
                  <a:lnTo>
                    <a:pt x="308229" y="304799"/>
                  </a:lnTo>
                  <a:lnTo>
                    <a:pt x="263258" y="188379"/>
                  </a:lnTo>
                  <a:lnTo>
                    <a:pt x="381000" y="116420"/>
                  </a:lnTo>
                  <a:lnTo>
                    <a:pt x="235470" y="11642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67580" y="1135763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0" y="116420"/>
                  </a:moveTo>
                  <a:lnTo>
                    <a:pt x="145529" y="116420"/>
                  </a:lnTo>
                  <a:lnTo>
                    <a:pt x="190500" y="0"/>
                  </a:lnTo>
                  <a:lnTo>
                    <a:pt x="235470" y="116420"/>
                  </a:lnTo>
                  <a:lnTo>
                    <a:pt x="381000" y="116420"/>
                  </a:lnTo>
                  <a:lnTo>
                    <a:pt x="263258" y="188379"/>
                  </a:lnTo>
                  <a:lnTo>
                    <a:pt x="308229" y="304799"/>
                  </a:lnTo>
                  <a:lnTo>
                    <a:pt x="190500" y="232841"/>
                  </a:lnTo>
                  <a:lnTo>
                    <a:pt x="72758" y="304799"/>
                  </a:lnTo>
                  <a:lnTo>
                    <a:pt x="117741" y="188379"/>
                  </a:lnTo>
                  <a:lnTo>
                    <a:pt x="0" y="116420"/>
                  </a:lnTo>
                  <a:close/>
                </a:path>
              </a:pathLst>
            </a:custGeom>
            <a:ln w="25146">
              <a:solidFill>
                <a:srgbClr val="5E55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422140" y="5680088"/>
            <a:ext cx="17354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838479"/>
                </a:solidFill>
                <a:latin typeface="Calibri"/>
                <a:cs typeface="Calibri"/>
              </a:rPr>
              <a:t>Where</a:t>
            </a:r>
            <a:r>
              <a:rPr sz="1600" b="1" spc="-30" dirty="0">
                <a:solidFill>
                  <a:srgbClr val="838479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38479"/>
                </a:solidFill>
                <a:latin typeface="Calibri"/>
                <a:cs typeface="Calibri"/>
              </a:rPr>
              <a:t>we</a:t>
            </a:r>
            <a:r>
              <a:rPr sz="1600" b="1" spc="-40" dirty="0">
                <a:solidFill>
                  <a:srgbClr val="838479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38479"/>
                </a:solidFill>
                <a:latin typeface="Calibri"/>
                <a:cs typeface="Calibri"/>
              </a:rPr>
              <a:t>are</a:t>
            </a:r>
            <a:r>
              <a:rPr sz="1600" b="1" spc="-30" dirty="0">
                <a:solidFill>
                  <a:srgbClr val="838479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38479"/>
                </a:solidFill>
                <a:latin typeface="Calibri"/>
                <a:cs typeface="Calibri"/>
              </a:rPr>
              <a:t>today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8566" y="353268"/>
            <a:ext cx="10477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888888"/>
                </a:solidFill>
                <a:latin typeface="Arial"/>
                <a:cs typeface="Arial"/>
              </a:rPr>
              <a:t>13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0453" y="388109"/>
            <a:ext cx="49390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How</a:t>
            </a:r>
            <a:r>
              <a:rPr spc="-15" dirty="0"/>
              <a:t> </a:t>
            </a:r>
            <a:r>
              <a:rPr spc="-5" dirty="0"/>
              <a:t>can</a:t>
            </a:r>
            <a:r>
              <a:rPr spc="-10" dirty="0"/>
              <a:t> </a:t>
            </a:r>
            <a:r>
              <a:rPr spc="-5" dirty="0"/>
              <a:t>you</a:t>
            </a:r>
            <a:r>
              <a:rPr spc="-30" dirty="0"/>
              <a:t> </a:t>
            </a:r>
            <a:r>
              <a:rPr spc="-10" dirty="0"/>
              <a:t>participate?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8726" y="1478083"/>
            <a:ext cx="8081009" cy="41729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Review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below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documents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website: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u="sng" spc="-10" dirty="0">
                <a:solidFill>
                  <a:srgbClr val="3D6682"/>
                </a:solidFill>
                <a:uFill>
                  <a:solidFill>
                    <a:srgbClr val="3D6682"/>
                  </a:solidFill>
                </a:uFill>
                <a:latin typeface="Arial"/>
                <a:cs typeface="Arial"/>
                <a:hlinkClick r:id="rId2"/>
              </a:rPr>
              <a:t>https://www.swt.usace.army.mil/Missions/Recreation/Master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u="sng" spc="-5" dirty="0">
                <a:solidFill>
                  <a:srgbClr val="3D6682"/>
                </a:solidFill>
                <a:uFill>
                  <a:solidFill>
                    <a:srgbClr val="3D6682"/>
                  </a:solidFill>
                </a:uFill>
                <a:latin typeface="Arial"/>
                <a:cs typeface="Arial"/>
                <a:hlinkClick r:id="rId3"/>
              </a:rPr>
              <a:t>-Plans/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Arial"/>
              <a:cs typeface="Arial"/>
            </a:endParaRPr>
          </a:p>
          <a:p>
            <a:pPr marL="594995" indent="-285750">
              <a:lnSpc>
                <a:spcPct val="100000"/>
              </a:lnSpc>
              <a:buChar char="•"/>
              <a:tabLst>
                <a:tab pos="594995" algn="l"/>
                <a:tab pos="595630" algn="l"/>
              </a:tabLst>
            </a:pPr>
            <a:r>
              <a:rPr sz="2000" spc="-5" dirty="0">
                <a:latin typeface="Arial"/>
                <a:cs typeface="Arial"/>
              </a:rPr>
              <a:t>Public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Meeting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PowerPoint</a:t>
            </a:r>
            <a:endParaRPr sz="2000" dirty="0">
              <a:latin typeface="Arial"/>
              <a:cs typeface="Arial"/>
            </a:endParaRPr>
          </a:p>
          <a:p>
            <a:pPr marL="594995" indent="-285750">
              <a:lnSpc>
                <a:spcPct val="100000"/>
              </a:lnSpc>
              <a:buChar char="•"/>
              <a:tabLst>
                <a:tab pos="594995" algn="l"/>
                <a:tab pos="595630" algn="l"/>
              </a:tabLst>
            </a:pPr>
            <a:r>
              <a:rPr sz="2000" spc="-5" dirty="0">
                <a:latin typeface="Arial"/>
                <a:cs typeface="Arial"/>
              </a:rPr>
              <a:t>Existing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Broken Bow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Lake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Master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Plan</a:t>
            </a:r>
            <a:endParaRPr sz="2000" dirty="0">
              <a:latin typeface="Arial"/>
              <a:cs typeface="Arial"/>
            </a:endParaRPr>
          </a:p>
          <a:p>
            <a:pPr marL="594995" indent="-286385">
              <a:lnSpc>
                <a:spcPct val="100000"/>
              </a:lnSpc>
              <a:buChar char="•"/>
              <a:tabLst>
                <a:tab pos="594995" algn="l"/>
                <a:tab pos="595630" algn="l"/>
              </a:tabLst>
            </a:pPr>
            <a:r>
              <a:rPr lang="en-US" sz="2000" spc="-5" dirty="0">
                <a:latin typeface="Arial"/>
                <a:cs typeface="Arial"/>
              </a:rPr>
              <a:t>Broken Bow</a:t>
            </a:r>
            <a:r>
              <a:rPr sz="2000" spc="-5" dirty="0">
                <a:latin typeface="Arial"/>
                <a:cs typeface="Arial"/>
              </a:rPr>
              <a:t> Master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Plan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Update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Comment</a:t>
            </a:r>
            <a:r>
              <a:rPr sz="2000" spc="-5" dirty="0">
                <a:latin typeface="Arial"/>
                <a:cs typeface="Arial"/>
              </a:rPr>
              <a:t> Instructions</a:t>
            </a:r>
            <a:endParaRPr sz="2000" dirty="0">
              <a:latin typeface="Arial"/>
              <a:cs typeface="Arial"/>
            </a:endParaRPr>
          </a:p>
          <a:p>
            <a:pPr marL="594995" indent="-286385">
              <a:lnSpc>
                <a:spcPct val="100000"/>
              </a:lnSpc>
              <a:buChar char="•"/>
              <a:tabLst>
                <a:tab pos="594995" algn="l"/>
                <a:tab pos="595630" algn="l"/>
              </a:tabLst>
            </a:pPr>
            <a:r>
              <a:rPr lang="en-US" sz="2000" spc="-5" dirty="0">
                <a:latin typeface="Arial"/>
                <a:cs typeface="Arial"/>
              </a:rPr>
              <a:t>Broken Bow</a:t>
            </a:r>
            <a:r>
              <a:rPr sz="2000" spc="-5" dirty="0">
                <a:latin typeface="Arial"/>
                <a:cs typeface="Arial"/>
              </a:rPr>
              <a:t> Lake Master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Plan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Comment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Form</a:t>
            </a:r>
            <a:endParaRPr sz="2000" dirty="0">
              <a:latin typeface="Arial"/>
              <a:cs typeface="Arial"/>
            </a:endParaRPr>
          </a:p>
          <a:p>
            <a:pPr marL="594995" indent="-286385">
              <a:lnSpc>
                <a:spcPct val="100000"/>
              </a:lnSpc>
              <a:buChar char="•"/>
              <a:tabLst>
                <a:tab pos="594995" algn="l"/>
                <a:tab pos="595630" algn="l"/>
              </a:tabLst>
            </a:pPr>
            <a:r>
              <a:rPr sz="2000" spc="-5" dirty="0">
                <a:latin typeface="Arial"/>
                <a:cs typeface="Arial"/>
              </a:rPr>
              <a:t>USACE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Master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Planning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Policies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Procedures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 dirty="0">
              <a:latin typeface="Arial"/>
              <a:cs typeface="Arial"/>
            </a:endParaRPr>
          </a:p>
          <a:p>
            <a:pPr marL="12700" marR="63817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Submit 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comment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your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input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 proposed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MP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revision.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8566" y="353268"/>
            <a:ext cx="10477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solidFill>
                  <a:srgbClr val="888888"/>
                </a:solidFill>
                <a:latin typeface="Arial"/>
                <a:cs typeface="Arial"/>
              </a:rPr>
              <a:t>14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726" y="1244272"/>
            <a:ext cx="7998459" cy="4106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SUBMIT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YOUR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COMMENTS:</a:t>
            </a:r>
            <a:endParaRPr sz="2400" dirty="0">
              <a:latin typeface="Arial"/>
              <a:cs typeface="Arial"/>
            </a:endParaRPr>
          </a:p>
          <a:p>
            <a:pPr marL="12700" marR="5080">
              <a:buAutoNum type="arabicParenBoth"/>
              <a:tabLst>
                <a:tab pos="46990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/>
              </a:rPr>
              <a:t>Using</a:t>
            </a:r>
            <a:r>
              <a:rPr sz="2400" spc="5" dirty="0">
                <a:latin typeface="Arial" panose="020B0604020202020204" pitchFamily="34" charset="0"/>
                <a:cs typeface="Arial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/>
              </a:rPr>
              <a:t>comment</a:t>
            </a:r>
            <a:r>
              <a:rPr sz="2400" spc="15" dirty="0">
                <a:latin typeface="Arial" panose="020B0604020202020204" pitchFamily="34" charset="0"/>
                <a:cs typeface="Arial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/>
              </a:rPr>
              <a:t>forms available</a:t>
            </a:r>
            <a:r>
              <a:rPr sz="2400" spc="25" dirty="0">
                <a:latin typeface="Arial" panose="020B0604020202020204" pitchFamily="34" charset="0"/>
                <a:cs typeface="Arial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/>
              </a:rPr>
              <a:t>at this Public</a:t>
            </a:r>
            <a:r>
              <a:rPr sz="2400" spc="10" dirty="0">
                <a:latin typeface="Arial" panose="020B0604020202020204" pitchFamily="34" charset="0"/>
                <a:cs typeface="Arial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/>
              </a:rPr>
              <a:t>Meeting</a:t>
            </a:r>
            <a:endParaRPr lang="en-US" sz="2400" spc="-5" dirty="0">
              <a:latin typeface="Arial" panose="020B0604020202020204" pitchFamily="34" charset="0"/>
              <a:cs typeface="Arial"/>
            </a:endParaRPr>
          </a:p>
          <a:p>
            <a:pPr marL="12700" marR="5080">
              <a:buAutoNum type="arabicParenBoth"/>
              <a:tabLst>
                <a:tab pos="469900" algn="l"/>
              </a:tabLst>
            </a:pPr>
            <a:r>
              <a:rPr sz="2400" spc="-5" dirty="0">
                <a:latin typeface="Arial" panose="020B0604020202020204" pitchFamily="34" charset="0"/>
                <a:cs typeface="Arial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may download the comment form provided on the website, fill it out electronically, and email it to the Corps using the submit button on the comment form.</a:t>
            </a:r>
            <a:r>
              <a:rPr sz="2400" spc="-655" dirty="0">
                <a:latin typeface="Arial" panose="020B0604020202020204" pitchFamily="34" charset="0"/>
                <a:cs typeface="Arial"/>
              </a:rPr>
              <a:t> </a:t>
            </a:r>
            <a:endParaRPr sz="2400" dirty="0">
              <a:latin typeface="Arial" panose="020B0604020202020204" pitchFamily="34" charset="0"/>
              <a:cs typeface="Arial"/>
            </a:endParaRPr>
          </a:p>
          <a:p>
            <a:pPr marL="12700" marR="469900">
              <a:buAutoNum type="arabicParenBoth"/>
              <a:tabLst>
                <a:tab pos="469900" algn="l"/>
              </a:tabLst>
            </a:pPr>
            <a:r>
              <a:rPr lang="en-US" sz="2400" spc="-5" dirty="0">
                <a:latin typeface="Arial" panose="020B0604020202020204" pitchFamily="34" charset="0"/>
                <a:cs typeface="Arial"/>
              </a:rPr>
              <a:t> by</a:t>
            </a:r>
            <a:r>
              <a:rPr lang="en-US" sz="2400" spc="-10" dirty="0">
                <a:latin typeface="Arial" panose="020B0604020202020204" pitchFamily="34" charset="0"/>
                <a:cs typeface="Arial"/>
              </a:rPr>
              <a:t> </a:t>
            </a:r>
            <a:r>
              <a:rPr lang="en-US" sz="2400" spc="-5" dirty="0">
                <a:latin typeface="Arial" panose="020B0604020202020204" pitchFamily="34" charset="0"/>
                <a:cs typeface="Arial"/>
              </a:rPr>
              <a:t>ma</a:t>
            </a:r>
            <a:r>
              <a:rPr sz="2400" spc="-5" dirty="0">
                <a:latin typeface="Arial" panose="020B0604020202020204" pitchFamily="34" charset="0"/>
                <a:cs typeface="Arial"/>
              </a:rPr>
              <a:t>il:</a:t>
            </a:r>
            <a:r>
              <a:rPr sz="2400" dirty="0">
                <a:latin typeface="Arial" panose="020B0604020202020204" pitchFamily="34" charset="0"/>
                <a:cs typeface="Arial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/>
              </a:rPr>
              <a:t>Shae Harrison</a:t>
            </a:r>
            <a:r>
              <a:rPr lang="en-US" sz="2400" spc="-30" dirty="0">
                <a:latin typeface="Arial" panose="020B0604020202020204" pitchFamily="34" charset="0"/>
                <a:cs typeface="Arial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/>
              </a:rPr>
              <a:t> Broken Bow Lake </a:t>
            </a:r>
            <a:r>
              <a:rPr lang="en-US" sz="2400" spc="-5" dirty="0">
                <a:latin typeface="Arial" panose="020B0604020202020204" pitchFamily="34" charset="0"/>
                <a:cs typeface="Arial"/>
              </a:rPr>
              <a:t>Manager</a:t>
            </a:r>
            <a:r>
              <a:rPr sz="2400" spc="-5" dirty="0">
                <a:latin typeface="Arial" panose="020B0604020202020204" pitchFamily="34" charset="0"/>
                <a:cs typeface="Arial"/>
              </a:rPr>
              <a:t>;</a:t>
            </a:r>
            <a:r>
              <a:rPr lang="en-US" sz="2400" spc="-5" dirty="0">
                <a:latin typeface="Arial" panose="020B0604020202020204" pitchFamily="34" charset="0"/>
                <a:cs typeface="Arial"/>
              </a:rPr>
              <a:t> P.O. Box 99, Sawyer, OK 74756</a:t>
            </a:r>
            <a:endParaRPr sz="2400" dirty="0">
              <a:latin typeface="Arial" panose="020B0604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arenBoth"/>
            </a:pP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arenBoth" startAt="3"/>
              <a:tabLst>
                <a:tab pos="469900" algn="l"/>
                <a:tab pos="1858645" algn="l"/>
              </a:tabLst>
            </a:pPr>
            <a:r>
              <a:rPr sz="2400" spc="-5" dirty="0">
                <a:latin typeface="Arial"/>
                <a:cs typeface="Arial"/>
              </a:rPr>
              <a:t>by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email: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CESWT-OD-RBRBSWT@USACE.ARMY.MIL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643" y="433637"/>
            <a:ext cx="875527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0D0D0D"/>
                </a:solidFill>
              </a:rPr>
              <a:t>Broken Bow </a:t>
            </a:r>
            <a:r>
              <a:rPr sz="2800" spc="5" dirty="0">
                <a:solidFill>
                  <a:srgbClr val="0D0D0D"/>
                </a:solidFill>
              </a:rPr>
              <a:t> </a:t>
            </a:r>
            <a:r>
              <a:rPr sz="2800" spc="-5" dirty="0">
                <a:solidFill>
                  <a:srgbClr val="0D0D0D"/>
                </a:solidFill>
              </a:rPr>
              <a:t>Lake</a:t>
            </a:r>
            <a:r>
              <a:rPr sz="2800" spc="15" dirty="0">
                <a:solidFill>
                  <a:srgbClr val="0D0D0D"/>
                </a:solidFill>
              </a:rPr>
              <a:t> </a:t>
            </a:r>
            <a:r>
              <a:rPr sz="2800" dirty="0">
                <a:solidFill>
                  <a:srgbClr val="0D0D0D"/>
                </a:solidFill>
              </a:rPr>
              <a:t>Master</a:t>
            </a:r>
            <a:r>
              <a:rPr sz="2800" spc="5" dirty="0">
                <a:solidFill>
                  <a:srgbClr val="0D0D0D"/>
                </a:solidFill>
              </a:rPr>
              <a:t> </a:t>
            </a:r>
            <a:r>
              <a:rPr sz="2800" spc="-5" dirty="0">
                <a:solidFill>
                  <a:srgbClr val="0D0D0D"/>
                </a:solidFill>
              </a:rPr>
              <a:t>Plan Revision</a:t>
            </a:r>
            <a:r>
              <a:rPr sz="2800" dirty="0">
                <a:solidFill>
                  <a:srgbClr val="0D0D0D"/>
                </a:solidFill>
              </a:rPr>
              <a:t> </a:t>
            </a:r>
            <a:r>
              <a:rPr sz="2800" spc="-5" dirty="0">
                <a:solidFill>
                  <a:srgbClr val="0D0D0D"/>
                </a:solidFill>
              </a:rPr>
              <a:t>Comments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726" y="6521298"/>
            <a:ext cx="1247140" cy="1117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50" dirty="0">
                <a:solidFill>
                  <a:srgbClr val="ACADA9"/>
                </a:solidFill>
                <a:latin typeface="Arial"/>
                <a:cs typeface="Arial"/>
              </a:rPr>
              <a:t>File </a:t>
            </a:r>
            <a:r>
              <a:rPr sz="550" spc="5" dirty="0">
                <a:solidFill>
                  <a:srgbClr val="ACADA9"/>
                </a:solidFill>
                <a:latin typeface="Arial"/>
                <a:cs typeface="Arial"/>
              </a:rPr>
              <a:t>Name:</a:t>
            </a:r>
            <a:r>
              <a:rPr sz="550" spc="15" dirty="0">
                <a:solidFill>
                  <a:srgbClr val="ACADA9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ACADA9"/>
                </a:solidFill>
                <a:latin typeface="Arial"/>
                <a:cs typeface="Arial"/>
              </a:rPr>
              <a:t>Ops</a:t>
            </a:r>
            <a:r>
              <a:rPr sz="550" spc="10" dirty="0">
                <a:solidFill>
                  <a:srgbClr val="ACADA9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ACADA9"/>
                </a:solidFill>
                <a:latin typeface="Arial"/>
                <a:cs typeface="Arial"/>
              </a:rPr>
              <a:t>Update</a:t>
            </a:r>
            <a:r>
              <a:rPr sz="550" spc="20" dirty="0">
                <a:solidFill>
                  <a:srgbClr val="ACADA9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ACADA9"/>
                </a:solidFill>
                <a:latin typeface="Arial"/>
                <a:cs typeface="Arial"/>
              </a:rPr>
              <a:t>Oct</a:t>
            </a:r>
            <a:r>
              <a:rPr sz="550" spc="15" dirty="0">
                <a:solidFill>
                  <a:srgbClr val="ACADA9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ACADA9"/>
                </a:solidFill>
                <a:latin typeface="Arial"/>
                <a:cs typeface="Arial"/>
              </a:rPr>
              <a:t>2018.pptx</a:t>
            </a:r>
            <a:endParaRPr sz="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88248" y="353268"/>
            <a:ext cx="6540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5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7623" y="452882"/>
            <a:ext cx="6054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0" dirty="0"/>
              <a:t>WHAT</a:t>
            </a:r>
            <a:r>
              <a:rPr sz="3600" spc="-10" dirty="0"/>
              <a:t> </a:t>
            </a:r>
            <a:r>
              <a:rPr sz="3600" dirty="0"/>
              <a:t>IS</a:t>
            </a:r>
            <a:r>
              <a:rPr sz="3600" spc="-155" dirty="0"/>
              <a:t> </a:t>
            </a:r>
            <a:r>
              <a:rPr sz="3600" spc="-5" dirty="0"/>
              <a:t>A</a:t>
            </a:r>
            <a:r>
              <a:rPr sz="3600" spc="-150" dirty="0"/>
              <a:t> </a:t>
            </a:r>
            <a:r>
              <a:rPr sz="3600" spc="-5" dirty="0"/>
              <a:t>MASTER</a:t>
            </a:r>
            <a:r>
              <a:rPr sz="3600" spc="-15" dirty="0"/>
              <a:t> </a:t>
            </a:r>
            <a:r>
              <a:rPr sz="3600" dirty="0"/>
              <a:t>PLAN?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59691" y="1329182"/>
            <a:ext cx="7740015" cy="420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purpose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a master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establish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guidelines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comprehensive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development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recreational,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natural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cultural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850">
              <a:latin typeface="Arial"/>
              <a:cs typeface="Arial"/>
            </a:endParaRPr>
          </a:p>
          <a:p>
            <a:pPr marL="355600" marR="274955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Main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focus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stewardship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natural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cultural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resources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provision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quality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outdoor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recreation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facilities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opportunities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Proposed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effective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life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Master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25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years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8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Recreational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water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surface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addressed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0085" y="344672"/>
            <a:ext cx="50907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ADDITIONAL</a:t>
            </a:r>
            <a:r>
              <a:rPr spc="-75" dirty="0"/>
              <a:t> </a:t>
            </a:r>
            <a:r>
              <a:rPr spc="-5" dirty="0"/>
              <a:t>KEY</a:t>
            </a:r>
            <a:r>
              <a:rPr spc="-70" dirty="0"/>
              <a:t> </a:t>
            </a:r>
            <a:r>
              <a:rPr spc="-5" dirty="0"/>
              <a:t>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88224" y="353287"/>
            <a:ext cx="6540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5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68" y="6521532"/>
            <a:ext cx="1247140" cy="1117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50" dirty="0">
                <a:solidFill>
                  <a:srgbClr val="ACADA9"/>
                </a:solidFill>
                <a:latin typeface="Arial"/>
                <a:cs typeface="Arial"/>
              </a:rPr>
              <a:t>File</a:t>
            </a:r>
            <a:r>
              <a:rPr sz="550" spc="5" dirty="0">
                <a:solidFill>
                  <a:srgbClr val="ACADA9"/>
                </a:solidFill>
                <a:latin typeface="Arial"/>
                <a:cs typeface="Arial"/>
              </a:rPr>
              <a:t> Name:</a:t>
            </a:r>
            <a:r>
              <a:rPr sz="550" spc="15" dirty="0">
                <a:solidFill>
                  <a:srgbClr val="ACADA9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ACADA9"/>
                </a:solidFill>
                <a:latin typeface="Arial"/>
                <a:cs typeface="Arial"/>
              </a:rPr>
              <a:t>Ops</a:t>
            </a:r>
            <a:r>
              <a:rPr sz="550" spc="10" dirty="0">
                <a:solidFill>
                  <a:srgbClr val="ACADA9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ACADA9"/>
                </a:solidFill>
                <a:latin typeface="Arial"/>
                <a:cs typeface="Arial"/>
              </a:rPr>
              <a:t>Update</a:t>
            </a:r>
            <a:r>
              <a:rPr sz="550" spc="20" dirty="0">
                <a:solidFill>
                  <a:srgbClr val="ACADA9"/>
                </a:solidFill>
                <a:latin typeface="Arial"/>
                <a:cs typeface="Arial"/>
              </a:rPr>
              <a:t> </a:t>
            </a:r>
            <a:r>
              <a:rPr sz="550" spc="5" dirty="0">
                <a:solidFill>
                  <a:srgbClr val="ACADA9"/>
                </a:solidFill>
                <a:latin typeface="Arial"/>
                <a:cs typeface="Arial"/>
              </a:rPr>
              <a:t>Oct</a:t>
            </a:r>
            <a:r>
              <a:rPr sz="550" spc="15" dirty="0">
                <a:solidFill>
                  <a:srgbClr val="ACADA9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ACADA9"/>
                </a:solidFill>
                <a:latin typeface="Arial"/>
                <a:cs typeface="Arial"/>
              </a:rPr>
              <a:t>2018.pptx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853" y="973762"/>
            <a:ext cx="7194550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Key sections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Master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Revision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include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latin typeface="Arial"/>
                <a:cs typeface="Arial"/>
              </a:rPr>
              <a:t>Resource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objectives</a:t>
            </a:r>
            <a:endParaRPr sz="24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latin typeface="Arial"/>
                <a:cs typeface="Arial"/>
              </a:rPr>
              <a:t>Revised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 classifications</a:t>
            </a:r>
            <a:endParaRPr sz="2400">
              <a:latin typeface="Arial"/>
              <a:cs typeface="Arial"/>
            </a:endParaRPr>
          </a:p>
          <a:p>
            <a:pPr marL="812800" marR="456565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latin typeface="Arial"/>
                <a:cs typeface="Arial"/>
              </a:rPr>
              <a:t>Conceptual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each land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classification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Potential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outcomes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could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812800" marR="1036319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latin typeface="Arial"/>
                <a:cs typeface="Arial"/>
              </a:rPr>
              <a:t>Designation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lands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 utility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corridors,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environmentally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sensitive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areas…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Protection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environmentally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sensitive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areas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given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priority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265" y="349672"/>
            <a:ext cx="64604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WHAT</a:t>
            </a:r>
            <a:r>
              <a:rPr spc="-5" dirty="0"/>
              <a:t> MASTER</a:t>
            </a:r>
            <a:r>
              <a:rPr spc="-10" dirty="0"/>
              <a:t> </a:t>
            </a:r>
            <a:r>
              <a:rPr spc="-5" dirty="0"/>
              <a:t>PLANS</a:t>
            </a:r>
            <a:r>
              <a:rPr spc="-120" dirty="0"/>
              <a:t> </a:t>
            </a:r>
            <a:r>
              <a:rPr spc="-5" dirty="0"/>
              <a:t>ARE NOT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88248" y="353268"/>
            <a:ext cx="6540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5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323" y="1355154"/>
            <a:ext cx="8054340" cy="350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Master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Plans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not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address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detail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technical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aspects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of:</a:t>
            </a:r>
            <a:endParaRPr sz="24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1800"/>
              </a:spcBef>
              <a:buChar char="•"/>
              <a:tabLst>
                <a:tab pos="812800" algn="l"/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Regional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water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quality</a:t>
            </a:r>
            <a:endParaRPr sz="24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1800"/>
              </a:spcBef>
              <a:buChar char="•"/>
              <a:tabLst>
                <a:tab pos="812800" algn="l"/>
                <a:tab pos="813435" algn="l"/>
              </a:tabLst>
            </a:pPr>
            <a:r>
              <a:rPr sz="2400" spc="-25" dirty="0">
                <a:latin typeface="Arial"/>
                <a:cs typeface="Arial"/>
              </a:rPr>
              <a:t>Water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 flood risk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1800"/>
              </a:spcBef>
              <a:buChar char="•"/>
              <a:tabLst>
                <a:tab pos="812800" algn="l"/>
                <a:tab pos="813435" algn="l"/>
              </a:tabLst>
            </a:pPr>
            <a:r>
              <a:rPr sz="2400" spc="-25" dirty="0">
                <a:latin typeface="Arial"/>
                <a:cs typeface="Arial"/>
              </a:rPr>
              <a:t>Water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supply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 water level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  <a:p>
            <a:pPr marL="812800" marR="1026794" indent="-342900">
              <a:lnSpc>
                <a:spcPct val="100000"/>
              </a:lnSpc>
              <a:spcBef>
                <a:spcPts val="1800"/>
              </a:spcBef>
              <a:buChar char="•"/>
              <a:tabLst>
                <a:tab pos="812800" algn="l"/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Shoreline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(Including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boat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docks,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mowing,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other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permits)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8248" y="353268"/>
            <a:ext cx="6540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5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792" y="433519"/>
            <a:ext cx="670623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WHAT</a:t>
            </a:r>
            <a:r>
              <a:rPr spc="-120" dirty="0"/>
              <a:t> </a:t>
            </a:r>
            <a:r>
              <a:rPr spc="-5" dirty="0"/>
              <a:t>ABOUT</a:t>
            </a:r>
            <a:r>
              <a:rPr spc="-20" dirty="0"/>
              <a:t> </a:t>
            </a:r>
            <a:r>
              <a:rPr spc="-5" dirty="0"/>
              <a:t>DROUGHT/FLOOD?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8916" y="1791159"/>
            <a:ext cx="7061834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335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Master Plans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change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water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 the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lake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managed,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this 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addressed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 separate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Water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Control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Natural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resources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recreation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must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implemented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within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constraints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primary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missions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flood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risk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water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supply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8248" y="353268"/>
            <a:ext cx="6540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5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Why</a:t>
            </a:r>
            <a:r>
              <a:rPr spc="-20" dirty="0"/>
              <a:t> </a:t>
            </a:r>
            <a:r>
              <a:rPr spc="-5" dirty="0"/>
              <a:t>Revise</a:t>
            </a:r>
            <a:r>
              <a:rPr spc="-20" dirty="0"/>
              <a:t> </a:t>
            </a:r>
            <a:r>
              <a:rPr spc="-5" dirty="0"/>
              <a:t>MASTER</a:t>
            </a:r>
            <a:r>
              <a:rPr spc="-15" dirty="0"/>
              <a:t> </a:t>
            </a:r>
            <a:r>
              <a:rPr spc="-5" dirty="0"/>
              <a:t>PLAN?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8421" y="1205256"/>
            <a:ext cx="8104505" cy="4121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192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Revision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needed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 incorporate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changes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Public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Law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  <a:tab pos="3688079" algn="l"/>
              </a:tabLst>
            </a:pPr>
            <a:r>
              <a:rPr sz="2400" spc="-5" dirty="0">
                <a:latin typeface="Arial"/>
                <a:cs typeface="Arial"/>
              </a:rPr>
              <a:t>Current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Master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dated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June</a:t>
            </a:r>
            <a:r>
              <a:rPr lang="en-US"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197</a:t>
            </a:r>
            <a:r>
              <a:rPr lang="en-US" sz="2400" spc="-5" dirty="0">
                <a:latin typeface="Arial"/>
                <a:cs typeface="Arial"/>
              </a:rPr>
              <a:t>9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has </a:t>
            </a:r>
            <a:r>
              <a:rPr sz="2400" spc="-5" dirty="0">
                <a:latin typeface="Arial"/>
                <a:cs typeface="Arial"/>
              </a:rPr>
              <a:t> exceeded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its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useful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life.	The way the Lake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managed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today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different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from 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vision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set forth in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197</a:t>
            </a:r>
            <a:r>
              <a:rPr lang="en-US" sz="2400" spc="-5" dirty="0">
                <a:latin typeface="Arial"/>
                <a:cs typeface="Arial"/>
              </a:rPr>
              <a:t>9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Need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 re-examine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Classifications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355600" marR="13525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 Master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must be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revised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 address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current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projected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future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growth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 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region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8248" y="353268"/>
            <a:ext cx="6540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5" dirty="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6285" y="250958"/>
            <a:ext cx="362140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0504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What Revisions </a:t>
            </a:r>
            <a:r>
              <a:rPr dirty="0"/>
              <a:t> </a:t>
            </a:r>
            <a:r>
              <a:rPr spc="-5" dirty="0"/>
              <a:t>Can</a:t>
            </a:r>
            <a:r>
              <a:rPr spc="-95" dirty="0"/>
              <a:t> </a:t>
            </a:r>
            <a:r>
              <a:rPr spc="-85" dirty="0"/>
              <a:t>You</a:t>
            </a:r>
            <a:r>
              <a:rPr spc="-40" dirty="0"/>
              <a:t> </a:t>
            </a:r>
            <a:r>
              <a:rPr spc="-5" dirty="0"/>
              <a:t>Propose?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346" y="1650436"/>
            <a:ext cx="689483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Re-examine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classification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all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project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lands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Re-examine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classification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project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water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surface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Resource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Objectives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Recreation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Management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Objectives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9587" y="305876"/>
            <a:ext cx="723010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/>
              <a:t>NATIONAL</a:t>
            </a:r>
            <a:r>
              <a:rPr sz="2800" spc="-50" dirty="0"/>
              <a:t> </a:t>
            </a:r>
            <a:r>
              <a:rPr sz="2800" spc="-20" dirty="0"/>
              <a:t>ENVIRONMENTAL</a:t>
            </a:r>
            <a:r>
              <a:rPr sz="2800" spc="-50" dirty="0"/>
              <a:t> </a:t>
            </a:r>
            <a:r>
              <a:rPr sz="2800" spc="-5" dirty="0"/>
              <a:t>POLICY</a:t>
            </a:r>
            <a:r>
              <a:rPr sz="2800" spc="-180" dirty="0"/>
              <a:t> </a:t>
            </a:r>
            <a:r>
              <a:rPr sz="2800" dirty="0"/>
              <a:t>ACT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88248" y="353268"/>
            <a:ext cx="6540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5" dirty="0">
                <a:solidFill>
                  <a:srgbClr val="888888"/>
                </a:solidFill>
                <a:latin typeface="Arial"/>
                <a:cs typeface="Arial"/>
              </a:rPr>
              <a:t>8</a:t>
            </a:r>
            <a:endParaRPr sz="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5403" y="1164272"/>
            <a:ext cx="795909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875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MP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Revision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process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includes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compliance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National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Environmental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Policy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(NEPA)</a:t>
            </a:r>
            <a:r>
              <a:rPr sz="2400" spc="-5" dirty="0">
                <a:latin typeface="Arial"/>
                <a:cs typeface="Arial"/>
              </a:rPr>
              <a:t> of </a:t>
            </a:r>
            <a:r>
              <a:rPr sz="2400" spc="-10" dirty="0">
                <a:latin typeface="Arial"/>
                <a:cs typeface="Arial"/>
              </a:rPr>
              <a:t>1969.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urpo</a:t>
            </a:r>
            <a:r>
              <a:rPr sz="2400" spc="-5" dirty="0">
                <a:latin typeface="Arial"/>
                <a:cs typeface="Arial"/>
              </a:rPr>
              <a:t>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NE</a:t>
            </a:r>
            <a:r>
              <a:rPr sz="2400" spc="-18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t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812165" marR="775335" lvl="1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Arial"/>
                <a:cs typeface="Arial"/>
              </a:rPr>
              <a:t>Ensure federal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agencies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give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proper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consideration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environment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prior 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undertaking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 federal action.</a:t>
            </a:r>
            <a:endParaRPr sz="20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Arial"/>
                <a:cs typeface="Arial"/>
              </a:rPr>
              <a:t>Involve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Public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(scoping)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decision-making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process.</a:t>
            </a:r>
            <a:endParaRPr sz="2000">
              <a:latin typeface="Arial"/>
              <a:cs typeface="Arial"/>
            </a:endParaRPr>
          </a:p>
          <a:p>
            <a:pPr marL="812165" marR="706120" lvl="1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Arial"/>
                <a:cs typeface="Arial"/>
              </a:rPr>
              <a:t>Document the process by which agencies make informed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decisions.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NE</a:t>
            </a:r>
            <a:r>
              <a:rPr sz="2400" spc="-18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ss:</a:t>
            </a:r>
            <a:endParaRPr sz="2400">
              <a:latin typeface="Arial"/>
              <a:cs typeface="Arial"/>
            </a:endParaRPr>
          </a:p>
          <a:p>
            <a:pPr marL="812165" marR="5080" lvl="1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Arial"/>
                <a:cs typeface="Arial"/>
              </a:rPr>
              <a:t>Opportunity for Public comments and questions on the potential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impacts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proposed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federal actions.</a:t>
            </a:r>
            <a:endParaRPr sz="2000">
              <a:latin typeface="Arial"/>
              <a:cs typeface="Arial"/>
            </a:endParaRPr>
          </a:p>
          <a:p>
            <a:pPr marL="812165" marR="1233805" lvl="1" indent="-342900">
              <a:lnSpc>
                <a:spcPct val="100000"/>
              </a:lnSpc>
              <a:buChar char="•"/>
              <a:tabLst>
                <a:tab pos="812165" algn="l"/>
                <a:tab pos="812800" algn="l"/>
              </a:tabLst>
            </a:pPr>
            <a:r>
              <a:rPr sz="2000" spc="-5" dirty="0">
                <a:latin typeface="Arial"/>
                <a:cs typeface="Arial"/>
              </a:rPr>
              <a:t>Includes comments by other federal, State, and local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governments,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American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Indian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Tribal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Nations.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8460" y="439520"/>
            <a:ext cx="26346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NE</a:t>
            </a:r>
            <a:r>
              <a:rPr sz="2800" spc="-215" dirty="0"/>
              <a:t>P</a:t>
            </a:r>
            <a:r>
              <a:rPr sz="2800" dirty="0"/>
              <a:t>A</a:t>
            </a:r>
            <a:r>
              <a:rPr sz="2800" spc="-110" dirty="0"/>
              <a:t> </a:t>
            </a:r>
            <a:r>
              <a:rPr sz="2800" dirty="0"/>
              <a:t>I</a:t>
            </a:r>
            <a:r>
              <a:rPr sz="2800" spc="-5" dirty="0"/>
              <a:t>n</a:t>
            </a:r>
            <a:r>
              <a:rPr sz="2800" dirty="0"/>
              <a:t>cl</a:t>
            </a:r>
            <a:r>
              <a:rPr sz="2800" spc="-5" dirty="0"/>
              <a:t>ud</a:t>
            </a:r>
            <a:r>
              <a:rPr sz="2800" dirty="0"/>
              <a:t>e</a:t>
            </a:r>
            <a:r>
              <a:rPr sz="2800" spc="5" dirty="0"/>
              <a:t>s</a:t>
            </a:r>
            <a:r>
              <a:rPr sz="2800" dirty="0"/>
              <a:t>: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File</a:t>
            </a:r>
            <a:r>
              <a:rPr spc="-35" dirty="0"/>
              <a:t> </a:t>
            </a:r>
            <a:r>
              <a:rPr spc="5" dirty="0"/>
              <a:t>Name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88248" y="353268"/>
            <a:ext cx="65405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5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endParaRPr sz="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119" y="1309833"/>
            <a:ext cx="7858759" cy="429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7495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Public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exchange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information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related 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problems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 solved,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issues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addressed,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potential alternatives.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Identification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 evaluation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 broad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range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alternatives.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Identification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 quantification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potential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impacts.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Screening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non-relevant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issues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from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analysis.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Documentation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analysis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 coordination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through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preparation of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NEPA </a:t>
            </a:r>
            <a:r>
              <a:rPr sz="2000" spc="-5" dirty="0">
                <a:latin typeface="Arial"/>
                <a:cs typeface="Arial"/>
              </a:rPr>
              <a:t>documents, such as an Environmental Assessment (EA) or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 Environmental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Impact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Statement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(EIS).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Fede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Pub</a:t>
            </a:r>
            <a:r>
              <a:rPr sz="2000" spc="-5" dirty="0">
                <a:latin typeface="Arial"/>
                <a:cs typeface="Arial"/>
              </a:rPr>
              <a:t>lic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vi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w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 NE</a:t>
            </a:r>
            <a:r>
              <a:rPr sz="2000" spc="-16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do</a:t>
            </a:r>
            <a:r>
              <a:rPr sz="2000" spc="-5" dirty="0">
                <a:latin typeface="Arial"/>
                <a:cs typeface="Arial"/>
              </a:rPr>
              <a:t>c</a:t>
            </a:r>
            <a:r>
              <a:rPr sz="2000" spc="-10" dirty="0">
                <a:latin typeface="Arial"/>
                <a:cs typeface="Arial"/>
              </a:rPr>
              <a:t>umen</a:t>
            </a:r>
            <a:r>
              <a:rPr sz="2000" spc="-5" dirty="0">
                <a:latin typeface="Arial"/>
                <a:cs typeface="Arial"/>
              </a:rPr>
              <a:t>ts.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905</Words>
  <Application>Microsoft Office PowerPoint</Application>
  <PresentationFormat>On-screen Show (4:3)</PresentationFormat>
  <Paragraphs>153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REVISING THE 1979  BROKEN BOW LAKE  MASTER PLAN</vt:lpstr>
      <vt:lpstr>WHAT IS A MASTER PLAN?</vt:lpstr>
      <vt:lpstr>ADDITIONAL KEY POINTS</vt:lpstr>
      <vt:lpstr>WHAT MASTER PLANS ARE NOT</vt:lpstr>
      <vt:lpstr>WHAT ABOUT DROUGHT/FLOOD?</vt:lpstr>
      <vt:lpstr>Why Revise MASTER PLAN?</vt:lpstr>
      <vt:lpstr>What Revisions  Can You Propose?</vt:lpstr>
      <vt:lpstr>NATIONAL ENVIRONMENTAL POLICY ACT</vt:lpstr>
      <vt:lpstr>NEPA Includes:</vt:lpstr>
      <vt:lpstr>What Types of Comments Can You  Submit under NEPA?</vt:lpstr>
      <vt:lpstr>NEPA RESOURCES</vt:lpstr>
      <vt:lpstr>THE MASTER PLAN REVISION PROCESS</vt:lpstr>
      <vt:lpstr>How can you participate?</vt:lpstr>
      <vt:lpstr>Broken Bow  Lake Master Plan Revision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OPTION 1 PRESENTATION TITLE HERE KEEP LEFT JUSTIFIED</dc:title>
  <dc:creator>G6PA9ELW</dc:creator>
  <cp:lastModifiedBy>Jones, Abby L CIV (USA)</cp:lastModifiedBy>
  <cp:revision>11</cp:revision>
  <cp:lastPrinted>2022-05-12T17:05:37Z</cp:lastPrinted>
  <dcterms:created xsi:type="dcterms:W3CDTF">2022-03-22T20:07:07Z</dcterms:created>
  <dcterms:modified xsi:type="dcterms:W3CDTF">2022-05-12T19:12:45Z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2020-06-29T00:00:00Z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2022-03-22T00:00:00Z</vt:filetime>
  </property>
</Properties>
</file>